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0"/>
  </p:notesMasterIdLst>
  <p:handoutMasterIdLst>
    <p:handoutMasterId r:id="rId41"/>
  </p:handoutMasterIdLst>
  <p:sldIdLst>
    <p:sldId id="272" r:id="rId3"/>
    <p:sldId id="326" r:id="rId4"/>
    <p:sldId id="257" r:id="rId5"/>
    <p:sldId id="275" r:id="rId6"/>
    <p:sldId id="276" r:id="rId7"/>
    <p:sldId id="277" r:id="rId8"/>
    <p:sldId id="341" r:id="rId9"/>
    <p:sldId id="278" r:id="rId10"/>
    <p:sldId id="281" r:id="rId11"/>
    <p:sldId id="282" r:id="rId12"/>
    <p:sldId id="285" r:id="rId13"/>
    <p:sldId id="286" r:id="rId14"/>
    <p:sldId id="287" r:id="rId15"/>
    <p:sldId id="290" r:id="rId16"/>
    <p:sldId id="291" r:id="rId17"/>
    <p:sldId id="295" r:id="rId18"/>
    <p:sldId id="301" r:id="rId19"/>
    <p:sldId id="302" r:id="rId20"/>
    <p:sldId id="328" r:id="rId21"/>
    <p:sldId id="329" r:id="rId22"/>
    <p:sldId id="316" r:id="rId23"/>
    <p:sldId id="319" r:id="rId24"/>
    <p:sldId id="324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9" r:id="rId33"/>
    <p:sldId id="340" r:id="rId34"/>
    <p:sldId id="342" r:id="rId35"/>
    <p:sldId id="322" r:id="rId36"/>
    <p:sldId id="323" r:id="rId37"/>
    <p:sldId id="325" r:id="rId38"/>
    <p:sldId id="32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4710C"/>
    <a:srgbClr val="923B00"/>
    <a:srgbClr val="FF99FF"/>
    <a:srgbClr val="FF6600"/>
    <a:srgbClr val="00CC00"/>
    <a:srgbClr val="CC0099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94660"/>
  </p:normalViewPr>
  <p:slideViewPr>
    <p:cSldViewPr>
      <p:cViewPr varScale="1">
        <p:scale>
          <a:sx n="71" d="100"/>
          <a:sy n="71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CCCFE-9ADA-4C41-AC89-BFD5261F3A58}" type="datetimeFigureOut">
              <a:rPr lang="pt-BR" smtClean="0"/>
              <a:t>22/02/2017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DB6D5-D289-4356-A29B-4CF06A0B46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5568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6DCC9987-AE10-4685-9B5B-4577F1D5BB4C}" type="datetimeFigureOut">
              <a:rPr lang="pt-BR"/>
              <a:pPr/>
              <a:t>22/02/2017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77D8454A-404F-4DF1-8F43-7DDF83BF3B63}" type="slidenum">
              <a:rPr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20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80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720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41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42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03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58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pt-B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 latinLnBrk="0">
              <a:defRPr lang="pt-BR" sz="440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 latinLnBrk="0">
              <a:spcBef>
                <a:spcPts val="0"/>
              </a:spcBef>
              <a:buNone/>
              <a:defRPr lang="pt-BR"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pt-BR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 latinLnBrk="0">
              <a:defRPr lang="pt-BR" sz="1000"/>
            </a:lvl1pPr>
          </a:lstStyle>
          <a:p>
            <a:fld id="{72ED658D-1795-424C-879C-B6CA274CF834}" type="datetime1">
              <a:rPr lang="pt-BR" smtClean="0"/>
              <a:t>22/02/2017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 latinLnBrk="0">
              <a:defRPr lang="pt-BR" sz="1100"/>
            </a:lvl1pPr>
          </a:lstStyle>
          <a:p>
            <a:r>
              <a:rPr lang="pt-BR"/>
              <a:t>Insira o logotipo aqui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 latinLnBrk="0">
              <a:defRPr lang="pt-BR"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3FD1-E54D-4D27-838C-8A1DC88918FE}" type="datetime1">
              <a:rPr lang="pt-BR" smtClean="0"/>
              <a:t>22/02/2017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267-FB2A-4178-BCF0-49F6A15A0813}" type="datetime1">
              <a:rPr lang="pt-BR" smtClean="0"/>
              <a:t>22/02/2017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A756-798A-479E-9D7F-74AF7829C3D2}" type="datetime1">
              <a:rPr lang="pt-BR" smtClean="0"/>
              <a:t>22/02/2017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eaLnBrk="1" latinLnBrk="0" hangingPunct="1"/>
            <a:endParaRPr kumimoji="0"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fld id="{1D354201-B155-48AC-8E3C-75CBC5ED8577}" type="datetime1">
              <a:rPr lang="pt-BR" smtClean="0"/>
              <a:t>22/02/2017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pt-BR"/>
              <a:t>Insira o logotipo aqui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 latinLnBrk="0">
              <a:buNone/>
              <a:defRPr lang="pt-BR" sz="3600" b="1" cap="none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 latinLnBrk="0">
              <a:buNone/>
              <a:defRPr lang="pt-BR"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lang="pt-BR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pt-BR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pt-BR"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 latinLnBrk="0">
              <a:defRPr lang="pt-BR" sz="2600"/>
            </a:lvl1pPr>
            <a:lvl2pPr>
              <a:defRPr lang="pt-BR" sz="2400"/>
            </a:lvl2pPr>
            <a:lvl3pPr>
              <a:defRPr lang="pt-BR" sz="2000"/>
            </a:lvl3pPr>
            <a:lvl4pPr>
              <a:defRPr lang="pt-BR" sz="1800"/>
            </a:lvl4pPr>
            <a:lvl5pPr>
              <a:defRPr lang="pt-BR"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 latinLnBrk="0">
              <a:defRPr lang="pt-BR" sz="2600"/>
            </a:lvl1pPr>
            <a:lvl2pPr>
              <a:defRPr lang="pt-BR" sz="2400"/>
            </a:lvl2pPr>
            <a:lvl3pPr>
              <a:defRPr lang="pt-BR" sz="2000"/>
            </a:lvl3pPr>
            <a:lvl4pPr>
              <a:defRPr lang="pt-BR" sz="1800"/>
            </a:lvl4pPr>
            <a:lvl5pPr>
              <a:defRPr lang="pt-BR"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E238-2932-4A31-81ED-385ABFE48F9A}" type="datetime1">
              <a:rPr lang="pt-BR" smtClean="0"/>
              <a:t>22/02/2017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 latinLnBrk="0">
              <a:defRPr lang="pt-BR"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 latinLnBrk="0">
              <a:buNone/>
              <a:defRPr lang="pt-BR" sz="1600" b="0">
                <a:solidFill>
                  <a:schemeClr val="tx1"/>
                </a:solidFill>
              </a:defRPr>
            </a:lvl1pPr>
            <a:lvl2pPr>
              <a:buNone/>
              <a:defRPr lang="pt-BR" sz="2000" b="1"/>
            </a:lvl2pPr>
            <a:lvl3pPr>
              <a:buNone/>
              <a:defRPr lang="pt-BR" sz="1800" b="1"/>
            </a:lvl3pPr>
            <a:lvl4pPr>
              <a:buNone/>
              <a:defRPr lang="pt-BR" sz="1600" b="1"/>
            </a:lvl4pPr>
            <a:lvl5pPr>
              <a:buNone/>
              <a:defRPr lang="pt-BR"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 latinLnBrk="0">
              <a:buNone/>
              <a:defRPr lang="pt-BR" sz="1600" b="0">
                <a:solidFill>
                  <a:schemeClr val="tx1"/>
                </a:solidFill>
              </a:defRPr>
            </a:lvl1pPr>
            <a:lvl2pPr>
              <a:buNone/>
              <a:defRPr lang="pt-BR" sz="2000" b="1"/>
            </a:lvl2pPr>
            <a:lvl3pPr>
              <a:buNone/>
              <a:defRPr lang="pt-BR" sz="1800" b="1"/>
            </a:lvl3pPr>
            <a:lvl4pPr>
              <a:buNone/>
              <a:defRPr lang="pt-BR" sz="1600" b="1"/>
            </a:lvl4pPr>
            <a:lvl5pPr>
              <a:buNone/>
              <a:defRPr lang="pt-BR"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 latinLnBrk="0">
              <a:defRPr lang="pt-BR" sz="2400"/>
            </a:lvl1pPr>
            <a:lvl2pPr algn="l">
              <a:defRPr lang="pt-BR" sz="2000"/>
            </a:lvl2pPr>
            <a:lvl3pPr algn="l">
              <a:defRPr lang="pt-BR" sz="1800"/>
            </a:lvl3pPr>
            <a:lvl4pPr algn="l">
              <a:defRPr lang="pt-BR" sz="1600"/>
            </a:lvl4pPr>
            <a:lvl5pPr algn="l">
              <a:defRPr lang="pt-BR"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 latinLnBrk="0">
              <a:defRPr lang="pt-BR" sz="2400"/>
            </a:lvl1pPr>
            <a:lvl2pPr>
              <a:defRPr lang="pt-BR" sz="2000"/>
            </a:lvl2pPr>
            <a:lvl3pPr>
              <a:defRPr lang="pt-BR" sz="1800"/>
            </a:lvl3pPr>
            <a:lvl4pPr>
              <a:defRPr lang="pt-BR" sz="1600"/>
            </a:lvl4pPr>
            <a:lvl5pPr>
              <a:defRPr lang="pt-BR"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3DE95-B7BA-46E2-92FF-1B2CABE76766}" type="datetime1">
              <a:rPr lang="pt-BR" smtClean="0"/>
              <a:t>22/02/2017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pt-BR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1E67-87AB-4C1D-94A3-330390A5B11B}" type="datetime1">
              <a:rPr lang="pt-BR" smtClean="0"/>
              <a:t>22/02/2017</a:t>
            </a:fld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49B-CFF7-465F-8F77-C34929969CBE}" type="datetime1">
              <a:rPr lang="pt-BR" smtClean="0"/>
              <a:t>22/02/2017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 latinLnBrk="0">
              <a:spcBef>
                <a:spcPts val="0"/>
              </a:spcBef>
              <a:buNone/>
              <a:defRPr lang="pt-BR" sz="2900" b="0"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lang="pt-BR" sz="1400"/>
            </a:lvl1pPr>
            <a:lvl2pPr>
              <a:buNone/>
              <a:defRPr lang="pt-BR" sz="1200"/>
            </a:lvl2pPr>
            <a:lvl3pPr>
              <a:buNone/>
              <a:defRPr lang="pt-BR" sz="1000"/>
            </a:lvl3pPr>
            <a:lvl4pPr>
              <a:buNone/>
              <a:defRPr lang="pt-BR" sz="900"/>
            </a:lvl4pPr>
            <a:lvl5pPr>
              <a:buNone/>
              <a:defRPr lang="pt-BR"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 latinLnBrk="0">
              <a:spcBef>
                <a:spcPts val="0"/>
              </a:spcBef>
              <a:defRPr lang="pt-BR" sz="3000"/>
            </a:lvl1pPr>
            <a:lvl2pPr>
              <a:defRPr lang="pt-BR" sz="2600"/>
            </a:lvl2pPr>
            <a:lvl3pPr>
              <a:defRPr lang="pt-BR" sz="2400"/>
            </a:lvl3pPr>
            <a:lvl4pPr>
              <a:defRPr lang="pt-BR" sz="2000"/>
            </a:lvl4pPr>
            <a:lvl5pPr>
              <a:defRPr lang="pt-BR"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054-E267-4A97-B7BD-9D77628F896A}" type="datetime1">
              <a:rPr lang="pt-BR" smtClean="0"/>
              <a:t>22/02/2017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 latinLnBrk="0">
              <a:buNone/>
              <a:defRPr lang="pt-BR" sz="3000" b="0"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 latinLnBrk="0">
              <a:buNone/>
              <a:defRPr lang="pt-BR"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pt-BR" sz="1400"/>
            </a:lvl1pPr>
            <a:lvl2pPr>
              <a:defRPr lang="pt-BR" sz="1200"/>
            </a:lvl2pPr>
            <a:lvl3pPr>
              <a:defRPr lang="pt-BR" sz="1000"/>
            </a:lvl3pPr>
            <a:lvl4pPr>
              <a:defRPr lang="pt-BR" sz="900"/>
            </a:lvl4pPr>
            <a:lvl5pPr>
              <a:defRPr lang="pt-BR"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F4B4-E5AB-457C-9917-830828FF58A2}" type="datetime1">
              <a:rPr lang="pt-BR" smtClean="0"/>
              <a:t>22/02/2017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Insira o logotipo aqui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estilo do título mestre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lang="pt-BR" sz="1000" b="0">
                <a:solidFill>
                  <a:schemeClr val="tx1"/>
                </a:solidFill>
              </a:defRPr>
            </a:lvl1pPr>
          </a:lstStyle>
          <a:p>
            <a:fld id="{1059C1C4-9AFE-44FC-9F8E-E99836195DB4}" type="datetime1">
              <a:rPr lang="pt-BR" smtClean="0"/>
              <a:t>22/02/2017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lang="pt-BR" sz="1000">
                <a:solidFill>
                  <a:schemeClr val="tx1"/>
                </a:solidFill>
              </a:defRPr>
            </a:lvl1pPr>
          </a:lstStyle>
          <a:p>
            <a:r>
              <a:rPr lang="pt-BR"/>
              <a:t>Insira o logotipo aqui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lang="pt-BR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lang="pt-BR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lang="pt-BR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lang="pt-B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pt-BR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349"/>
            <a:ext cx="9144000" cy="68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22539" y="492825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2.1 Espaço Público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Espaço Reservado para Texto 3"/>
          <p:cNvSpPr txBox="1">
            <a:spLocks/>
          </p:cNvSpPr>
          <p:nvPr/>
        </p:nvSpPr>
        <p:spPr>
          <a:xfrm>
            <a:off x="305325" y="986992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Serpa (2007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8" name="Espaço Reservado para Texto 3"/>
          <p:cNvSpPr txBox="1">
            <a:spLocks/>
          </p:cNvSpPr>
          <p:nvPr/>
        </p:nvSpPr>
        <p:spPr>
          <a:xfrm>
            <a:off x="87520" y="1929883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2.2 Paisagem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Espaço Reservado para Texto 3"/>
          <p:cNvSpPr txBox="1">
            <a:spLocks/>
          </p:cNvSpPr>
          <p:nvPr/>
        </p:nvSpPr>
        <p:spPr>
          <a:xfrm>
            <a:off x="323525" y="2505035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Eduardo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</a:rPr>
              <a:t>Yázigi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2001)</a:t>
            </a:r>
          </a:p>
          <a:p>
            <a:pPr algn="just"/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Espaço Reservado para Texto 3"/>
          <p:cNvSpPr txBox="1">
            <a:spLocks/>
          </p:cNvSpPr>
          <p:nvPr/>
        </p:nvSpPr>
        <p:spPr>
          <a:xfrm>
            <a:off x="305325" y="1000701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97764" indent="-342900" algn="just">
              <a:buFont typeface="Arial" panose="020B0604020202020204" pitchFamily="34" charset="0"/>
              <a:buChar char="•"/>
            </a:pP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</a:rPr>
              <a:t>Hertzberger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 (1998)</a:t>
            </a:r>
          </a:p>
          <a:p>
            <a:pPr marL="397764" indent="-34290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Espaço Reservado para Texto 3"/>
          <p:cNvSpPr txBox="1">
            <a:spLocks/>
          </p:cNvSpPr>
          <p:nvPr/>
        </p:nvSpPr>
        <p:spPr>
          <a:xfrm>
            <a:off x="323525" y="2950097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Lynch (1960)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7666776" y="156221"/>
            <a:ext cx="1431372" cy="1925198"/>
            <a:chOff x="7666776" y="156221"/>
            <a:chExt cx="1431372" cy="1925198"/>
          </a:xfrm>
        </p:grpSpPr>
        <p:sp>
          <p:nvSpPr>
            <p:cNvPr id="23" name="CaixaDeTexto 22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latin typeface="+mj-lt"/>
                </a:rPr>
                <a:t>CONCEITUAL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50237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14" name="Espaço Reservado para Texto 3"/>
          <p:cNvSpPr txBox="1">
            <a:spLocks/>
          </p:cNvSpPr>
          <p:nvPr/>
        </p:nvSpPr>
        <p:spPr>
          <a:xfrm>
            <a:off x="88391" y="3512317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2.3 Lugares de memória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Espaço Reservado para Texto 3"/>
          <p:cNvSpPr txBox="1">
            <a:spLocks/>
          </p:cNvSpPr>
          <p:nvPr/>
        </p:nvSpPr>
        <p:spPr>
          <a:xfrm>
            <a:off x="354683" y="4015542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Nora (1993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just"/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Espaço Reservado para Texto 3"/>
          <p:cNvSpPr txBox="1">
            <a:spLocks/>
          </p:cNvSpPr>
          <p:nvPr/>
        </p:nvSpPr>
        <p:spPr>
          <a:xfrm>
            <a:off x="87520" y="4577762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2.4 Turismo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Espaço Reservado para Texto 3"/>
          <p:cNvSpPr txBox="1">
            <a:spLocks/>
          </p:cNvSpPr>
          <p:nvPr/>
        </p:nvSpPr>
        <p:spPr>
          <a:xfrm>
            <a:off x="486669" y="5077423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2.4.1. Turismo e o desenvolvimento regional</a:t>
            </a:r>
          </a:p>
        </p:txBody>
      </p:sp>
      <p:sp>
        <p:nvSpPr>
          <p:cNvPr id="28" name="Espaço Reservado para Texto 3"/>
          <p:cNvSpPr txBox="1">
            <a:spLocks/>
          </p:cNvSpPr>
          <p:nvPr/>
        </p:nvSpPr>
        <p:spPr>
          <a:xfrm>
            <a:off x="500987" y="5690175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2.4.1. Turismo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Ferroviário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Espaço Reservado para Texto 3"/>
          <p:cNvSpPr txBox="1">
            <a:spLocks/>
          </p:cNvSpPr>
          <p:nvPr/>
        </p:nvSpPr>
        <p:spPr>
          <a:xfrm>
            <a:off x="500987" y="6302927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2.4.3. Turismo ecológico </a:t>
            </a:r>
          </a:p>
        </p:txBody>
      </p:sp>
      <p:sp>
        <p:nvSpPr>
          <p:cNvPr id="30" name="Espaço Reservado para Texto 3"/>
          <p:cNvSpPr>
            <a:spLocks noGrp="1"/>
          </p:cNvSpPr>
          <p:nvPr>
            <p:ph type="body" idx="1"/>
          </p:nvPr>
        </p:nvSpPr>
        <p:spPr>
          <a:xfrm>
            <a:off x="0" y="81457"/>
            <a:ext cx="4350368" cy="648072"/>
          </a:xfrm>
        </p:spPr>
        <p:txBody>
          <a:bodyPr>
            <a:normAutofit fontScale="92500"/>
          </a:bodyPr>
          <a:lstStyle/>
          <a:p>
            <a:r>
              <a:rPr lang="pt-BR" sz="2400" dirty="0" smtClean="0">
                <a:solidFill>
                  <a:schemeClr val="tx2"/>
                </a:solidFill>
              </a:rPr>
              <a:t>2. ABORDAGEM CONCEITUAL</a:t>
            </a:r>
            <a:endParaRPr lang="pt-B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14" grpId="0"/>
      <p:bldP spid="15" grpId="0"/>
      <p:bldP spid="1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608" y="311093"/>
            <a:ext cx="5430488" cy="648072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3. REFERÊNCIAIS PROJETUAIS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647742" y="6453336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2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3"/>
          <p:cNvSpPr txBox="1">
            <a:spLocks/>
          </p:cNvSpPr>
          <p:nvPr/>
        </p:nvSpPr>
        <p:spPr>
          <a:xfrm>
            <a:off x="87519" y="476631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Museu da Vale/ES: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53870" y="3324254"/>
            <a:ext cx="3932487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1050" dirty="0" smtClean="0"/>
              <a:t>Figura 6 Viaduto </a:t>
            </a:r>
            <a:r>
              <a:rPr lang="pt-BR" sz="1050" dirty="0"/>
              <a:t>do Carvalho Fonte: Guia Turismo Curitiba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7666776" y="156221"/>
            <a:ext cx="1431372" cy="3032796"/>
            <a:chOff x="7666776" y="156221"/>
            <a:chExt cx="1431372" cy="3032796"/>
          </a:xfrm>
        </p:grpSpPr>
        <p:sp>
          <p:nvSpPr>
            <p:cNvPr id="30" name="CaixaDeTexto 29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latin typeface="+mj-lt"/>
                </a:rPr>
                <a:t>PROJETUAIS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33" name="Triângulo isósceles 32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Triângulo isósceles 33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Triângulo isósceles 34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53520" y="652178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22" name="Imagem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1140166"/>
            <a:ext cx="3329304" cy="212775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23" name="Imagem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6" y="4392035"/>
            <a:ext cx="3198143" cy="2129754"/>
          </a:xfrm>
          <a:prstGeom prst="rect">
            <a:avLst/>
          </a:prstGeom>
        </p:spPr>
      </p:pic>
      <p:sp>
        <p:nvSpPr>
          <p:cNvPr id="24" name="Espaço Reservado para Texto 3"/>
          <p:cNvSpPr txBox="1">
            <a:spLocks/>
          </p:cNvSpPr>
          <p:nvPr/>
        </p:nvSpPr>
        <p:spPr>
          <a:xfrm>
            <a:off x="75434" y="3885903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Parque da Juventude/SP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553870" y="6571008"/>
            <a:ext cx="3809056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1050" dirty="0" smtClean="0"/>
              <a:t>Figura 8 Parque </a:t>
            </a:r>
            <a:r>
              <a:rPr lang="pt-BR" sz="1050" dirty="0"/>
              <a:t>da Juventude Fonte: Portal do Governo</a:t>
            </a:r>
          </a:p>
        </p:txBody>
      </p:sp>
      <p:sp>
        <p:nvSpPr>
          <p:cNvPr id="37" name="Espaço Reservado para Texto 3"/>
          <p:cNvSpPr>
            <a:spLocks noGrp="1"/>
          </p:cNvSpPr>
          <p:nvPr>
            <p:ph type="body" idx="1"/>
          </p:nvPr>
        </p:nvSpPr>
        <p:spPr>
          <a:xfrm>
            <a:off x="26894" y="96263"/>
            <a:ext cx="5430488" cy="648072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2"/>
                </a:solidFill>
              </a:rPr>
              <a:t>3. REFERÊNCIAIS PROJETUAIS</a:t>
            </a:r>
            <a:endParaRPr lang="pt-B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71079" y="90271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/>
                </a:solidFill>
              </a:rPr>
              <a:t>3.1. REFERÊNCIAS INTERNACIONAIS</a:t>
            </a:r>
          </a:p>
        </p:txBody>
      </p:sp>
      <p:sp>
        <p:nvSpPr>
          <p:cNvPr id="17" name="Espaço Reservado para Texto 3"/>
          <p:cNvSpPr txBox="1">
            <a:spLocks/>
          </p:cNvSpPr>
          <p:nvPr/>
        </p:nvSpPr>
        <p:spPr>
          <a:xfrm>
            <a:off x="8611" y="1794524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Eden</a:t>
            </a:r>
            <a:r>
              <a:rPr lang="pt-BR" dirty="0">
                <a:solidFill>
                  <a:schemeClr val="tx2"/>
                </a:solidFill>
              </a:rPr>
              <a:t> Project- </a:t>
            </a:r>
            <a:r>
              <a:rPr lang="pt-BR" dirty="0" err="1">
                <a:solidFill>
                  <a:schemeClr val="tx2"/>
                </a:solidFill>
              </a:rPr>
              <a:t>Cornwall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 smtClean="0">
                <a:solidFill>
                  <a:schemeClr val="tx2"/>
                </a:solidFill>
              </a:rPr>
              <a:t>U.K:</a:t>
            </a:r>
            <a:endParaRPr lang="pt-BR" dirty="0">
              <a:solidFill>
                <a:schemeClr val="tx2"/>
              </a:solidFill>
            </a:endParaRPr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26" name="Espaço Reservado para Texto 3"/>
          <p:cNvSpPr txBox="1">
            <a:spLocks/>
          </p:cNvSpPr>
          <p:nvPr/>
        </p:nvSpPr>
        <p:spPr>
          <a:xfrm>
            <a:off x="38417" y="2307764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Nord-Pas</a:t>
            </a:r>
            <a:r>
              <a:rPr lang="pt-BR" dirty="0">
                <a:solidFill>
                  <a:schemeClr val="tx2"/>
                </a:solidFill>
              </a:rPr>
              <a:t> de Calais- </a:t>
            </a:r>
            <a:r>
              <a:rPr lang="pt-BR" dirty="0" smtClean="0">
                <a:solidFill>
                  <a:schemeClr val="tx2"/>
                </a:solidFill>
              </a:rPr>
              <a:t>FR:</a:t>
            </a:r>
            <a:endParaRPr lang="pt-BR" dirty="0">
              <a:solidFill>
                <a:schemeClr val="tx2"/>
              </a:solidFill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7666776" y="156221"/>
            <a:ext cx="1431372" cy="3032796"/>
            <a:chOff x="7666776" y="156221"/>
            <a:chExt cx="1431372" cy="3032796"/>
          </a:xfrm>
        </p:grpSpPr>
        <p:sp>
          <p:nvSpPr>
            <p:cNvPr id="31" name="CaixaDeTexto 30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latin typeface="+mj-lt"/>
                </a:rPr>
                <a:t>PROJETUAIS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34" name="Triângulo isósceles 33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Triângulo isósceles 34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Triângulo isósceles 35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8676456" y="6529220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22" name="Espaço Reservado para Texto 3"/>
          <p:cNvSpPr txBox="1">
            <a:spLocks/>
          </p:cNvSpPr>
          <p:nvPr/>
        </p:nvSpPr>
        <p:spPr>
          <a:xfrm>
            <a:off x="-9355" y="3038411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/>
                </a:solidFill>
              </a:rPr>
              <a:t>3.2. </a:t>
            </a:r>
            <a:r>
              <a:rPr lang="pt-BR" sz="2400" dirty="0">
                <a:solidFill>
                  <a:schemeClr val="tx2"/>
                </a:solidFill>
              </a:rPr>
              <a:t>REFERÊNCIAS </a:t>
            </a:r>
            <a:r>
              <a:rPr lang="pt-BR" sz="2400" dirty="0" smtClean="0">
                <a:solidFill>
                  <a:schemeClr val="tx2"/>
                </a:solidFill>
              </a:rPr>
              <a:t>NACIONAIS</a:t>
            </a:r>
            <a:endParaRPr lang="pt-BR" sz="2400" dirty="0">
              <a:solidFill>
                <a:schemeClr val="tx2"/>
              </a:solidFill>
            </a:endParaRPr>
          </a:p>
        </p:txBody>
      </p:sp>
      <p:sp>
        <p:nvSpPr>
          <p:cNvPr id="23" name="Espaço Reservado para Texto 3"/>
          <p:cNvSpPr txBox="1">
            <a:spLocks/>
          </p:cNvSpPr>
          <p:nvPr/>
        </p:nvSpPr>
        <p:spPr>
          <a:xfrm>
            <a:off x="57961" y="3809572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Passeio de trem Curitiba-Serra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do</a:t>
            </a:r>
          </a:p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mar-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</a:rPr>
              <a:t>Morretes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-Paranaguá/PR </a:t>
            </a:r>
          </a:p>
        </p:txBody>
      </p:sp>
      <p:sp>
        <p:nvSpPr>
          <p:cNvPr id="27" name="Espaço Reservado para Texto 3"/>
          <p:cNvSpPr txBox="1">
            <a:spLocks/>
          </p:cNvSpPr>
          <p:nvPr/>
        </p:nvSpPr>
        <p:spPr>
          <a:xfrm>
            <a:off x="57962" y="4675418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Museu da companhia paulista/SP</a:t>
            </a:r>
          </a:p>
          <a:p>
            <a:pPr fontAlgn="base"/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Espaço Reservado para Texto 3"/>
          <p:cNvSpPr txBox="1">
            <a:spLocks/>
          </p:cNvSpPr>
          <p:nvPr/>
        </p:nvSpPr>
        <p:spPr>
          <a:xfrm>
            <a:off x="71078" y="5172884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Parque Cidade de Toronto/SP</a:t>
            </a:r>
            <a:endParaRPr lang="pt-B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Espaço Reservado para Texto 3"/>
          <p:cNvSpPr txBox="1">
            <a:spLocks/>
          </p:cNvSpPr>
          <p:nvPr/>
        </p:nvSpPr>
        <p:spPr>
          <a:xfrm>
            <a:off x="26295" y="1281842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Parque suspenso high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line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/NY: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Espaço Reservado para Texto 3"/>
          <p:cNvSpPr txBox="1">
            <a:spLocks/>
          </p:cNvSpPr>
          <p:nvPr/>
        </p:nvSpPr>
        <p:spPr>
          <a:xfrm>
            <a:off x="24135" y="745866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tx2">
                    <a:lumMod val="75000"/>
                  </a:schemeClr>
                </a:solidFill>
              </a:rPr>
              <a:t>Talyllyn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railway U.K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9" name="Imagem 3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1383"/>
            <a:ext cx="2735188" cy="16759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Imagem 4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78" y="829498"/>
            <a:ext cx="3206644" cy="193005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42" name="Imagem 4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73" y="806762"/>
            <a:ext cx="3203520" cy="19300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Imagem 4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24" y="796642"/>
            <a:ext cx="3260432" cy="195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m 4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7" y="3332629"/>
            <a:ext cx="2049780" cy="273367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45" name="Imagem 4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4" y="3930281"/>
            <a:ext cx="3141345" cy="12287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6" name="Imagem 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86" y="3895144"/>
            <a:ext cx="2819400" cy="15836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3923928" y="272754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9 Estação 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trem </a:t>
            </a:r>
            <a:r>
              <a:rPr lang="pt-BR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Tywyn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Wharf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Fonte: Site: </a:t>
            </a:r>
            <a:r>
              <a:rPr lang="pt-BR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Earth</a:t>
            </a:r>
            <a:endParaRPr lang="pt-BR" sz="1100" dirty="0"/>
          </a:p>
        </p:txBody>
      </p:sp>
      <p:sp>
        <p:nvSpPr>
          <p:cNvPr id="28" name="Retângulo 27"/>
          <p:cNvSpPr/>
          <p:nvPr/>
        </p:nvSpPr>
        <p:spPr>
          <a:xfrm>
            <a:off x="4239135" y="274141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11 </a:t>
            </a:r>
            <a:r>
              <a:rPr lang="en-US" sz="1100" i="1" dirty="0"/>
              <a:t>Eden Project Fonte: Eden Project on-line </a:t>
            </a:r>
            <a:endParaRPr lang="pt-BR" sz="1100" i="1" dirty="0"/>
          </a:p>
        </p:txBody>
      </p:sp>
      <p:sp>
        <p:nvSpPr>
          <p:cNvPr id="29" name="Retângulo 28"/>
          <p:cNvSpPr/>
          <p:nvPr/>
        </p:nvSpPr>
        <p:spPr>
          <a:xfrm>
            <a:off x="3870811" y="272251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10 </a:t>
            </a:r>
            <a:r>
              <a:rPr lang="pt-BR" sz="1100" dirty="0"/>
              <a:t>Parque High </a:t>
            </a:r>
            <a:r>
              <a:rPr lang="pt-BR" sz="1100" dirty="0" err="1"/>
              <a:t>Line</a:t>
            </a:r>
            <a:r>
              <a:rPr lang="pt-BR" sz="1100" dirty="0"/>
              <a:t> em Nova York. Fonte: Programa cidades sustentáveis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511123" y="614493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13 </a:t>
            </a:r>
            <a:r>
              <a:rPr lang="pt-BR" sz="1100" i="1" dirty="0"/>
              <a:t>Viaduto do Carvalho Fonte: Guia Turismo Curitiba</a:t>
            </a:r>
          </a:p>
          <a:p>
            <a:endParaRPr lang="pt-BR" sz="1100" i="1" dirty="0"/>
          </a:p>
        </p:txBody>
      </p:sp>
      <p:sp>
        <p:nvSpPr>
          <p:cNvPr id="47" name="Retângulo 46"/>
          <p:cNvSpPr/>
          <p:nvPr/>
        </p:nvSpPr>
        <p:spPr>
          <a:xfrm>
            <a:off x="4607376" y="543974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14 </a:t>
            </a:r>
            <a:r>
              <a:rPr lang="pt-BR" sz="1100" i="1" dirty="0" smtClean="0"/>
              <a:t>Museu </a:t>
            </a:r>
            <a:r>
              <a:rPr lang="pt-BR" sz="1100" i="1" dirty="0"/>
              <a:t>da Companhia Paulista Fonte: Site do Museu da Companhia Paulista</a:t>
            </a:r>
          </a:p>
          <a:p>
            <a:endParaRPr lang="pt-BR" sz="1100" i="1" dirty="0"/>
          </a:p>
        </p:txBody>
      </p:sp>
      <p:sp>
        <p:nvSpPr>
          <p:cNvPr id="48" name="Retângulo 47"/>
          <p:cNvSpPr/>
          <p:nvPr/>
        </p:nvSpPr>
        <p:spPr>
          <a:xfrm>
            <a:off x="4633708" y="545738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15 </a:t>
            </a:r>
            <a:r>
              <a:rPr lang="pt-BR" sz="1100" dirty="0"/>
              <a:t>Parque Cidade de Toronto Fonte: Portal Pirituba Net</a:t>
            </a:r>
            <a:endParaRPr lang="pt-BR" sz="1100" i="1" dirty="0"/>
          </a:p>
        </p:txBody>
      </p:sp>
    </p:spTree>
    <p:extLst>
      <p:ext uri="{BB962C8B-B14F-4D97-AF65-F5344CB8AC3E}">
        <p14:creationId xmlns:p14="http://schemas.microsoft.com/office/powerpoint/2010/main" val="28850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2" grpId="0"/>
      <p:bldP spid="23" grpId="0"/>
      <p:bldP spid="27" grpId="0"/>
      <p:bldP spid="37" grpId="0"/>
      <p:bldP spid="19" grpId="0"/>
      <p:bldP spid="24" grpId="0"/>
      <p:bldP spid="2" grpId="0"/>
      <p:bldP spid="2" grpId="1"/>
      <p:bldP spid="28" grpId="0"/>
      <p:bldP spid="28" grpId="1"/>
      <p:bldP spid="29" grpId="0"/>
      <p:bldP spid="29" grpId="1"/>
      <p:bldP spid="40" grpId="0"/>
      <p:bldP spid="40" grpId="1"/>
      <p:bldP spid="47" grpId="0"/>
      <p:bldP spid="47" grpId="1"/>
      <p:bldP spid="48" grpId="0"/>
      <p:bldP spid="4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07504" y="332656"/>
            <a:ext cx="6510608" cy="1101683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4. DIAGNÓSTICO DA ÁREA/SANTANA</a:t>
            </a:r>
          </a:p>
          <a:p>
            <a:r>
              <a:rPr lang="pt-BR" sz="240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16" name="Espaço Reservado para Texto 3"/>
          <p:cNvSpPr txBox="1">
            <a:spLocks/>
          </p:cNvSpPr>
          <p:nvPr/>
        </p:nvSpPr>
        <p:spPr>
          <a:xfrm>
            <a:off x="107504" y="1844824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2"/>
                </a:solidFill>
              </a:rPr>
              <a:t>A Estrada de Ferro Amapaense abrange o percurso do município de Santana até Serra do Navio, e por se tratar de um trajeto extenso se faz necessário a delimitação da área de estudo com um recorte no perímetro, mais especificamente, no </a:t>
            </a:r>
            <a:r>
              <a:rPr lang="pt-BR" dirty="0" smtClean="0">
                <a:solidFill>
                  <a:schemeClr val="tx2"/>
                </a:solidFill>
              </a:rPr>
              <a:t>sítio </a:t>
            </a:r>
            <a:r>
              <a:rPr lang="pt-BR" dirty="0">
                <a:solidFill>
                  <a:schemeClr val="tx2"/>
                </a:solidFill>
              </a:rPr>
              <a:t>da estação ferroviária, localizada no município de </a:t>
            </a:r>
            <a:r>
              <a:rPr lang="pt-BR" dirty="0" smtClean="0">
                <a:solidFill>
                  <a:schemeClr val="tx2"/>
                </a:solidFill>
              </a:rPr>
              <a:t>Santana-AP.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21088"/>
            <a:ext cx="5400600" cy="1944216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18057"/>
            <a:ext cx="5256584" cy="1947247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09" y="4149079"/>
            <a:ext cx="5318139" cy="2016225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619672" y="4252808"/>
            <a:ext cx="7205237" cy="2340260"/>
            <a:chOff x="1621868" y="4041067"/>
            <a:chExt cx="7205237" cy="2340260"/>
          </a:xfrm>
        </p:grpSpPr>
        <p:pic>
          <p:nvPicPr>
            <p:cNvPr id="8" name="Imagem 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868" y="4041067"/>
              <a:ext cx="5291284" cy="2232248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821" y="4149079"/>
              <a:ext cx="5291284" cy="2232248"/>
            </a:xfrm>
            <a:prstGeom prst="rect">
              <a:avLst/>
            </a:prstGeom>
          </p:spPr>
        </p:pic>
      </p:grpSp>
      <p:sp>
        <p:nvSpPr>
          <p:cNvPr id="3" name="Retângulo 2"/>
          <p:cNvSpPr/>
          <p:nvPr/>
        </p:nvSpPr>
        <p:spPr>
          <a:xfrm>
            <a:off x="2339752" y="6142656"/>
            <a:ext cx="6217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16 Mapas </a:t>
            </a:r>
            <a:r>
              <a:rPr lang="pt-BR" sz="1000" dirty="0">
                <a:ea typeface="Calibri" panose="020F0502020204030204" pitchFamily="34" charset="0"/>
                <a:cs typeface="Times New Roman" panose="02020603050405020304" pitchFamily="18" charset="0"/>
              </a:rPr>
              <a:t>de localização do território Fonte: Produzido pela autora. </a:t>
            </a:r>
            <a:endParaRPr lang="pt-BR" sz="1000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>
          <a:xfrm>
            <a:off x="8635583" y="6511988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71079" y="90271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/>
                </a:solidFill>
              </a:rPr>
              <a:t>4.1 RECORTE E CARACTERIZAÇÃO DA ÁREA</a:t>
            </a:r>
          </a:p>
        </p:txBody>
      </p:sp>
      <p:pic>
        <p:nvPicPr>
          <p:cNvPr id="29" name="Imagem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3" y="860176"/>
            <a:ext cx="7088392" cy="54706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1079" y="6413596"/>
            <a:ext cx="864558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Figura 18 </a:t>
            </a:r>
            <a:r>
              <a:rPr lang="pt-BR" sz="1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Mapa da área de </a:t>
            </a:r>
            <a:r>
              <a:rPr lang="pt-BR" sz="10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intervenção </a:t>
            </a:r>
            <a:r>
              <a:rPr lang="pt-BR" sz="1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Fonte: Produzido pela autora</a:t>
            </a:r>
          </a:p>
          <a:p>
            <a:pPr algn="ctr">
              <a:spcAft>
                <a:spcPts val="1000"/>
              </a:spcAft>
            </a:pPr>
            <a:endParaRPr lang="pt-BR" sz="1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7666776" y="156221"/>
            <a:ext cx="1470837" cy="4156613"/>
            <a:chOff x="7666776" y="156221"/>
            <a:chExt cx="1470837" cy="4156613"/>
          </a:xfrm>
        </p:grpSpPr>
        <p:sp>
          <p:nvSpPr>
            <p:cNvPr id="31" name="CaixaDeTexto 30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latin typeface="+mj-lt"/>
                </a:rPr>
                <a:t>     DA ÁREA 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35" name="Triângulo isósceles 3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Triângulo isósceles 3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Triângulo isósceles 3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Triângulo isósceles 3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34693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3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26135" y="59109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/>
                </a:solidFill>
              </a:rPr>
              <a:t>4.6 </a:t>
            </a:r>
            <a:r>
              <a:rPr lang="pt-BR" sz="2400" dirty="0">
                <a:solidFill>
                  <a:schemeClr val="tx2"/>
                </a:solidFill>
              </a:rPr>
              <a:t>CONDIÇÕES ATUAIS DA ÁREA</a:t>
            </a:r>
          </a:p>
        </p:txBody>
      </p:sp>
      <p:pic>
        <p:nvPicPr>
          <p:cNvPr id="17" name="Imagem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9607"/>
            <a:ext cx="3456384" cy="22816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agem 1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5" y="3595509"/>
            <a:ext cx="3476659" cy="2528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Imagem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77" y="750413"/>
            <a:ext cx="3524336" cy="2318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agem 2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57" y="3582861"/>
            <a:ext cx="3536555" cy="25414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298004" y="3065499"/>
            <a:ext cx="33634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19 Estação 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de trem Fonte: Acervo Pessoal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074955" y="3071994"/>
            <a:ext cx="33634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20 Estação 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de trem Fonte: Acervo Pessoal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936612" y="6195095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21 Telefone 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público da estação Fonte: Acervo Pessoal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108477" y="619165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22 Interior </a:t>
            </a: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da estação de trem Fonte: Acervo Pessoal</a:t>
            </a:r>
            <a:endParaRPr lang="pt-BR" sz="1050" dirty="0"/>
          </a:p>
        </p:txBody>
      </p:sp>
      <p:grpSp>
        <p:nvGrpSpPr>
          <p:cNvPr id="27" name="Grupo 26"/>
          <p:cNvGrpSpPr/>
          <p:nvPr/>
        </p:nvGrpSpPr>
        <p:grpSpPr>
          <a:xfrm>
            <a:off x="7666776" y="156221"/>
            <a:ext cx="1470837" cy="4156613"/>
            <a:chOff x="7666776" y="156221"/>
            <a:chExt cx="1470837" cy="4156613"/>
          </a:xfrm>
        </p:grpSpPr>
        <p:sp>
          <p:nvSpPr>
            <p:cNvPr id="28" name="CaixaDeTexto 27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latin typeface="+mj-lt"/>
                </a:rPr>
                <a:t>     DA ÁREA 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32" name="Triângulo isósceles 31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riângulo isósceles 32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Triângulo isósceles 33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Triângulo isósceles 34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8713145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23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07504" y="332656"/>
            <a:ext cx="7992888" cy="1101683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5.DESENVOLVIMENTO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DO PROJETO</a:t>
            </a:r>
          </a:p>
          <a:p>
            <a:r>
              <a:rPr lang="pt-BR" sz="24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6" name="Espaço Reservado para Texto 3"/>
          <p:cNvSpPr txBox="1">
            <a:spLocks/>
          </p:cNvSpPr>
          <p:nvPr/>
        </p:nvSpPr>
        <p:spPr>
          <a:xfrm>
            <a:off x="107504" y="1844824"/>
            <a:ext cx="8719601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Após realizadas as análises da área de intervenção, o estudo das suas potencialidades e da observação do seu entorno, foi possível </a:t>
            </a:r>
            <a:r>
              <a:rPr lang="pt-BR">
                <a:solidFill>
                  <a:schemeClr val="tx2">
                    <a:lumMod val="75000"/>
                  </a:schemeClr>
                </a:solidFill>
              </a:rPr>
              <a:t>iniciar </a:t>
            </a:r>
            <a:r>
              <a:rPr lang="pt-BR" smtClean="0">
                <a:solidFill>
                  <a:schemeClr val="tx2">
                    <a:lumMod val="75000"/>
                  </a:schemeClr>
                </a:solidFill>
              </a:rPr>
              <a:t>esta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etapa,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que consiste na apresentação do partido de projeto e do processo de compreensão do espaço de intervenção para a aplicação dos dados coletados.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>
          <a:xfrm>
            <a:off x="8641080" y="6534082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3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5.1.ELABORAÇÃO DO PARTIDO – CONCEITUAÇÃO DO TEMA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51520" y="2034855"/>
            <a:ext cx="758092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ea typeface="Calibri" panose="020F0502020204030204" pitchFamily="34" charset="0"/>
              </a:rPr>
              <a:t>Resgate da estação de </a:t>
            </a:r>
            <a:r>
              <a:rPr lang="pt-BR" sz="2400" dirty="0" smtClean="0">
                <a:ea typeface="Calibri" panose="020F0502020204030204" pitchFamily="34" charset="0"/>
              </a:rPr>
              <a:t>trem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Elaboração de equipamentos de apoio </a:t>
            </a:r>
            <a:endParaRPr lang="pt-BR" sz="2400" dirty="0" smtClean="0"/>
          </a:p>
          <a:p>
            <a:r>
              <a:rPr lang="pt-BR" sz="2400" dirty="0"/>
              <a:t> </a:t>
            </a:r>
            <a:r>
              <a:rPr lang="pt-BR" sz="2400" dirty="0" smtClean="0"/>
              <a:t>    para </a:t>
            </a:r>
            <a:r>
              <a:rPr lang="pt-BR" sz="2400" dirty="0"/>
              <a:t>o serviço de </a:t>
            </a:r>
            <a:r>
              <a:rPr lang="pt-BR" sz="2400" dirty="0" smtClean="0"/>
              <a:t>transporte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Criação de uma arquitetura de </a:t>
            </a:r>
            <a:r>
              <a:rPr lang="pt-BR" sz="2400" dirty="0" smtClean="0"/>
              <a:t>representação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Idealização do museu do </a:t>
            </a:r>
            <a:r>
              <a:rPr lang="pt-BR" sz="2400" dirty="0" smtClean="0"/>
              <a:t>trem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Elaboração de um parque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03039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34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5.1.2 PROGRAMA DE NECESSIDADES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03039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23528" y="1260952"/>
            <a:ext cx="3312368" cy="1416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5928" y="1843920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SETOR OPERACIONAL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2796220"/>
            <a:ext cx="320632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RECEPÇÃO E CIRCULAÇÃO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BILHETERIA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POSTO DE INFORMAÇÕES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PLATAFORMAS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CARGA E DESCARGA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GARAGEM E OFICINA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 DE CONTROLE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 DE EXPOSIÇÃO PERMANENTE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 DE EXPOSIÇÃO TEMPORARIA 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ESPAÇO DIGITAL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AUDITÓRIO 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SALAS MULTIUSO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QUADRAS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PARQUE INFANTIL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ANFITEATRO 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REDÁRIO</a:t>
            </a:r>
            <a:endParaRPr lang="pt-BR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058116" y="1260952"/>
            <a:ext cx="3312368" cy="14166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4283968" y="1822589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SETOR ADMINISTRATIVO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058116" y="2761842"/>
            <a:ext cx="2291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DIRETORIA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ADMINISTRAÇÃO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SUPERVISÃO GERAL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RH/ATENDIMENTO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 DE REUNIÕES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SALA DE FUNCIONARIOS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ALMOXARIFADO</a:t>
            </a:r>
          </a:p>
          <a:p>
            <a:endParaRPr lang="pt-B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20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4" y="1196752"/>
            <a:ext cx="8062912" cy="140960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200" dirty="0" smtClean="0"/>
              <a:t>Universidade Federal do Amapá</a:t>
            </a:r>
            <a:br>
              <a:rPr lang="pt-BR" sz="2200" dirty="0" smtClean="0"/>
            </a:br>
            <a:r>
              <a:rPr lang="pt-BR" sz="2200" dirty="0" smtClean="0"/>
              <a:t>Departamento de Ciência e Tecnologia</a:t>
            </a:r>
            <a:br>
              <a:rPr lang="pt-BR" sz="2200" dirty="0" smtClean="0"/>
            </a:br>
            <a:r>
              <a:rPr lang="pt-BR" sz="2200" dirty="0" smtClean="0"/>
              <a:t>Bacharelado de Arquitetura e Urbanismo</a:t>
            </a:r>
            <a:r>
              <a:rPr lang="pt-BR" sz="3600" dirty="0" smtClean="0"/>
              <a:t/>
            </a:r>
            <a:br>
              <a:rPr lang="pt-BR" sz="3600" dirty="0" smtClean="0"/>
            </a:br>
            <a:endParaRPr lang="pt-B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8062912" cy="216932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Estrada de Ferro Amapaense (EFA):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 herança do minério no norte do Brasil.</a:t>
            </a:r>
          </a:p>
          <a:p>
            <a:pPr algn="ctr"/>
            <a:r>
              <a:rPr lang="pt-BR" dirty="0" smtClean="0"/>
              <a:t>Projeto de requalificação da área da estação de trem e criação de um parque urbano no município de Santana/AP.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017"/>
            <a:ext cx="599266" cy="10837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89808" y="5403775"/>
            <a:ext cx="8062912" cy="1409601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600" dirty="0" smtClean="0"/>
              <a:t>Acadêmica: Luiza Helena Costa da Costa</a:t>
            </a:r>
          </a:p>
          <a:p>
            <a:pPr algn="just"/>
            <a:r>
              <a:rPr lang="pt-BR" sz="1600" dirty="0" smtClean="0"/>
              <a:t>Orientador: Prof. Me. Pedro </a:t>
            </a:r>
            <a:r>
              <a:rPr lang="pt-BR" sz="1600" dirty="0" err="1" smtClean="0"/>
              <a:t>Tárcio</a:t>
            </a:r>
            <a:r>
              <a:rPr lang="pt-BR" sz="1600" dirty="0" smtClean="0"/>
              <a:t> Pereira Mergulhão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607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5.1.2 PROGRAMA DE NECESSIDADES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03039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2473441" y="1268760"/>
            <a:ext cx="3312368" cy="14166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3062005" y="179240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SETOR SERVIÇOS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062005" y="2703701"/>
            <a:ext cx="24352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BANHEIROS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PONTOS DE ÔNIBUS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POSTO POLICIAL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PRAÇA DE ALIMENTAÇÃO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DEPÓSITOS</a:t>
            </a:r>
          </a:p>
          <a:p>
            <a:r>
              <a:rPr lang="pt-BR" sz="1400" dirty="0" smtClean="0">
                <a:solidFill>
                  <a:schemeClr val="tx2">
                    <a:lumMod val="75000"/>
                  </a:schemeClr>
                </a:solidFill>
              </a:rPr>
              <a:t>GUARDA-VOLUME</a:t>
            </a:r>
          </a:p>
          <a:p>
            <a:endParaRPr lang="pt-BR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t-B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5.2. PARTIDO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51520" y="946323"/>
            <a:ext cx="72728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Os blocos principais, de maior relevância dentro do projeto e no parque são a estação de trem, que segue de uma lembrança da arquitetura industrial que utiliza de aço e concreto na sua composição e fachadas, para reportar-se para a era do ferro e da máquina a vapor, entretanto de uma maneira contemporânea. E o museu que se encaminha esteticamente para uma arquitetura moderna utilizando-se de uma forma geométrica simples, sem ornamentações, prioriza os materiais em sua essência trazendo um pouco do pensamento implantado na Vila Amazonas no período de extração do manganês e de grande relevância para o projeto em si. </a:t>
            </a:r>
            <a:endParaRPr lang="pt-BR" sz="1600" dirty="0">
              <a:solidFill>
                <a:schemeClr val="tx2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5.2.3 Linguagem do partido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/>
          <a:stretch/>
        </p:blipFill>
        <p:spPr bwMode="auto">
          <a:xfrm rot="16200000">
            <a:off x="2151333" y="-1215146"/>
            <a:ext cx="3091301" cy="6925503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m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t="2225" r="2251" b="1730"/>
          <a:stretch/>
        </p:blipFill>
        <p:spPr bwMode="auto">
          <a:xfrm rot="16200000">
            <a:off x="2306521" y="1734114"/>
            <a:ext cx="2780927" cy="6925506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76456" y="6572407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780659" y="6611628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24 Vista da estação e museu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5.2.3 Linguagem do partido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370484" y="156221"/>
            <a:ext cx="1891864" cy="5376360"/>
            <a:chOff x="7370484" y="156221"/>
            <a:chExt cx="1891864" cy="5376360"/>
          </a:xfrm>
        </p:grpSpPr>
        <p:sp>
          <p:nvSpPr>
            <p:cNvPr id="12" name="CaixaDeTexto 11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INTRODUÇÃO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79170" y="1076280"/>
              <a:ext cx="1418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ABORDAGEM 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CONCEITUAL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76790" y="2135711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REFERÊNCIAIS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PROJETUAIS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692987" y="3270036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DIAGNÓSTICO</a:t>
              </a:r>
            </a:p>
            <a:p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    DA ÁREA 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370484" y="4471455"/>
              <a:ext cx="18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latin typeface="+mj-lt"/>
                </a:rPr>
                <a:t>DESENVOLVIMENTO</a:t>
              </a:r>
            </a:p>
            <a:p>
              <a:pPr algn="ctr"/>
              <a:r>
                <a:rPr lang="pt-BR" sz="1400" i="1" dirty="0" smtClean="0">
                  <a:latin typeface="+mj-lt"/>
                </a:rPr>
                <a:t>DO PROJETO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 rot="10800000">
              <a:off x="7996584" y="1642860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10800000">
              <a:off x="8014647" y="2750458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0800000">
              <a:off x="8054641" y="387427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rot="10800000">
              <a:off x="8054641" y="5094022"/>
              <a:ext cx="720080" cy="4385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76456" y="6572407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9662" r="17791" b="26447"/>
          <a:stretch/>
        </p:blipFill>
        <p:spPr bwMode="auto">
          <a:xfrm>
            <a:off x="343796" y="692696"/>
            <a:ext cx="6892500" cy="2808312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m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3024"/>
          <a:stretch/>
        </p:blipFill>
        <p:spPr bwMode="auto">
          <a:xfrm>
            <a:off x="477678" y="4003118"/>
            <a:ext cx="6624736" cy="1983114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873722" y="3596013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25 Vista geral do parque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971600" y="6000922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26 Vista da praça de alimentação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25</a:t>
            </a:fld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7287512" y="151223"/>
            <a:ext cx="1891864" cy="6343310"/>
            <a:chOff x="9396536" y="-315416"/>
            <a:chExt cx="1891864" cy="6343310"/>
          </a:xfrm>
        </p:grpSpPr>
        <p:grpSp>
          <p:nvGrpSpPr>
            <p:cNvPr id="2" name="Grupo 1"/>
            <p:cNvGrpSpPr/>
            <p:nvPr/>
          </p:nvGrpSpPr>
          <p:grpSpPr>
            <a:xfrm>
              <a:off x="9396536" y="-315416"/>
              <a:ext cx="1891864" cy="5376360"/>
              <a:chOff x="7370484" y="156221"/>
              <a:chExt cx="1891864" cy="5376360"/>
            </a:xfrm>
          </p:grpSpPr>
          <p:sp>
            <p:nvSpPr>
              <p:cNvPr id="12" name="CaixaDeTexto 11"/>
              <p:cNvSpPr txBox="1"/>
              <p:nvPr/>
            </p:nvSpPr>
            <p:spPr>
              <a:xfrm>
                <a:off x="7666776" y="156221"/>
                <a:ext cx="13837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INTRODUÇÃO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7679170" y="1076280"/>
                <a:ext cx="14189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ABORDAGEM 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CONCEITUAL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7676790" y="2135711"/>
                <a:ext cx="1359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REFERÊNCIAIS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PROJETUAIS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7692987" y="3270036"/>
                <a:ext cx="14446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DIAGNÓSTICO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     DA ÁREA 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7370484" y="4471455"/>
                <a:ext cx="18918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DESENVOLVIMENTO</a:t>
                </a:r>
              </a:p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DO PROJETO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5" name="Triângulo isósceles 24"/>
              <p:cNvSpPr/>
              <p:nvPr/>
            </p:nvSpPr>
            <p:spPr>
              <a:xfrm rot="10800000">
                <a:off x="7956376" y="54868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Triângulo isósceles 25"/>
              <p:cNvSpPr/>
              <p:nvPr/>
            </p:nvSpPr>
            <p:spPr>
              <a:xfrm rot="10800000">
                <a:off x="7996584" y="164286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Triângulo isósceles 26"/>
              <p:cNvSpPr/>
              <p:nvPr/>
            </p:nvSpPr>
            <p:spPr>
              <a:xfrm rot="10800000">
                <a:off x="8014647" y="2750458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Triângulo isósceles 27"/>
              <p:cNvSpPr/>
              <p:nvPr/>
            </p:nvSpPr>
            <p:spPr>
              <a:xfrm rot="10800000">
                <a:off x="8054641" y="3874275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Triângulo isósceles 29"/>
              <p:cNvSpPr/>
              <p:nvPr/>
            </p:nvSpPr>
            <p:spPr>
              <a:xfrm rot="10800000">
                <a:off x="8054641" y="5094022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9955666" y="5201237"/>
              <a:ext cx="9701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PROJETO</a:t>
              </a:r>
              <a:endParaRPr lang="pt-BR" sz="1400" i="1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7" name="Triângulo isósceles 16"/>
            <p:cNvSpPr/>
            <p:nvPr/>
          </p:nvSpPr>
          <p:spPr>
            <a:xfrm rot="10800000">
              <a:off x="10080693" y="5589335"/>
              <a:ext cx="720080" cy="43855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5" y="647263"/>
            <a:ext cx="7320595" cy="473088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0" name="Retângulo 19"/>
          <p:cNvSpPr/>
          <p:nvPr/>
        </p:nvSpPr>
        <p:spPr>
          <a:xfrm>
            <a:off x="1259632" y="5373216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27 Planta geral do parque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7544" y="5818485"/>
            <a:ext cx="360040" cy="140913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33024" y="5517232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Legenda:</a:t>
            </a:r>
            <a:endParaRPr lang="pt-BR" sz="105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5778842"/>
            <a:ext cx="12666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Estação de trem</a:t>
            </a:r>
            <a:endParaRPr lang="pt-BR" sz="1050" dirty="0"/>
          </a:p>
        </p:txBody>
      </p:sp>
      <p:sp>
        <p:nvSpPr>
          <p:cNvPr id="29" name="Retângulo 28"/>
          <p:cNvSpPr/>
          <p:nvPr/>
        </p:nvSpPr>
        <p:spPr>
          <a:xfrm>
            <a:off x="467544" y="6038684"/>
            <a:ext cx="360040" cy="14091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827584" y="5999041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Museu </a:t>
            </a:r>
            <a:endParaRPr lang="pt-BR" sz="1050" dirty="0"/>
          </a:p>
        </p:txBody>
      </p:sp>
      <p:sp>
        <p:nvSpPr>
          <p:cNvPr id="32" name="Retângulo 31"/>
          <p:cNvSpPr/>
          <p:nvPr/>
        </p:nvSpPr>
        <p:spPr>
          <a:xfrm>
            <a:off x="467544" y="6297919"/>
            <a:ext cx="360040" cy="140913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827584" y="6258276"/>
            <a:ext cx="1755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Antiga estação de trem</a:t>
            </a:r>
            <a:endParaRPr lang="pt-BR" sz="1050" dirty="0"/>
          </a:p>
        </p:txBody>
      </p:sp>
      <p:sp>
        <p:nvSpPr>
          <p:cNvPr id="34" name="Retângulo 33"/>
          <p:cNvSpPr/>
          <p:nvPr/>
        </p:nvSpPr>
        <p:spPr>
          <a:xfrm>
            <a:off x="2488599" y="5818485"/>
            <a:ext cx="360040" cy="140913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2848639" y="5778842"/>
            <a:ext cx="16738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Praça de alimentação</a:t>
            </a:r>
            <a:endParaRPr lang="pt-BR" sz="1050" dirty="0"/>
          </a:p>
        </p:txBody>
      </p:sp>
      <p:sp>
        <p:nvSpPr>
          <p:cNvPr id="36" name="Retângulo 35"/>
          <p:cNvSpPr/>
          <p:nvPr/>
        </p:nvSpPr>
        <p:spPr>
          <a:xfrm>
            <a:off x="2488599" y="6038684"/>
            <a:ext cx="360040" cy="140913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2848639" y="5999041"/>
            <a:ext cx="8691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Anfiteatro </a:t>
            </a:r>
            <a:endParaRPr lang="pt-BR" sz="1050" dirty="0"/>
          </a:p>
        </p:txBody>
      </p:sp>
      <p:sp>
        <p:nvSpPr>
          <p:cNvPr id="38" name="Retângulo 37"/>
          <p:cNvSpPr/>
          <p:nvPr/>
        </p:nvSpPr>
        <p:spPr>
          <a:xfrm>
            <a:off x="2488599" y="6297919"/>
            <a:ext cx="360040" cy="1409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2848639" y="6258276"/>
            <a:ext cx="7889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Quadras </a:t>
            </a:r>
            <a:endParaRPr lang="pt-BR" sz="1050" dirty="0"/>
          </a:p>
        </p:txBody>
      </p:sp>
      <p:sp>
        <p:nvSpPr>
          <p:cNvPr id="40" name="Retângulo 39"/>
          <p:cNvSpPr/>
          <p:nvPr/>
        </p:nvSpPr>
        <p:spPr>
          <a:xfrm>
            <a:off x="4463328" y="5811491"/>
            <a:ext cx="360040" cy="140913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4823368" y="5771848"/>
            <a:ext cx="11592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err="1" smtClean="0"/>
              <a:t>Admin</a:t>
            </a:r>
            <a:r>
              <a:rPr lang="pt-BR" sz="1050" dirty="0" smtClean="0"/>
              <a:t>. Parque</a:t>
            </a:r>
            <a:endParaRPr lang="pt-BR" sz="1050" dirty="0"/>
          </a:p>
        </p:txBody>
      </p:sp>
      <p:sp>
        <p:nvSpPr>
          <p:cNvPr id="42" name="Retângulo 41"/>
          <p:cNvSpPr/>
          <p:nvPr/>
        </p:nvSpPr>
        <p:spPr>
          <a:xfrm>
            <a:off x="4463328" y="6031690"/>
            <a:ext cx="360040" cy="1409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/>
          <p:cNvSpPr txBox="1"/>
          <p:nvPr/>
        </p:nvSpPr>
        <p:spPr>
          <a:xfrm>
            <a:off x="4823368" y="5992047"/>
            <a:ext cx="813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Banheiros</a:t>
            </a:r>
            <a:endParaRPr lang="pt-BR" sz="1050" dirty="0"/>
          </a:p>
        </p:txBody>
      </p:sp>
      <p:sp>
        <p:nvSpPr>
          <p:cNvPr id="44" name="Retângulo 43"/>
          <p:cNvSpPr/>
          <p:nvPr/>
        </p:nvSpPr>
        <p:spPr>
          <a:xfrm>
            <a:off x="4463328" y="6290925"/>
            <a:ext cx="360040" cy="1409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4823368" y="6251282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Passarela</a:t>
            </a:r>
            <a:endParaRPr lang="pt-BR" sz="1050" dirty="0"/>
          </a:p>
        </p:txBody>
      </p:sp>
      <p:sp>
        <p:nvSpPr>
          <p:cNvPr id="46" name="Retângulo 45"/>
          <p:cNvSpPr/>
          <p:nvPr/>
        </p:nvSpPr>
        <p:spPr>
          <a:xfrm>
            <a:off x="5965334" y="5808043"/>
            <a:ext cx="360040" cy="14091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6325374" y="5768400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Playground</a:t>
            </a:r>
            <a:endParaRPr lang="pt-BR" sz="1050" dirty="0"/>
          </a:p>
        </p:txBody>
      </p:sp>
      <p:sp>
        <p:nvSpPr>
          <p:cNvPr id="48" name="Retângulo 47"/>
          <p:cNvSpPr/>
          <p:nvPr/>
        </p:nvSpPr>
        <p:spPr>
          <a:xfrm>
            <a:off x="5965334" y="6028242"/>
            <a:ext cx="360040" cy="140913"/>
          </a:xfrm>
          <a:prstGeom prst="rect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6325374" y="5988599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Eq. Ginastica</a:t>
            </a:r>
            <a:endParaRPr lang="pt-BR" sz="1050" dirty="0"/>
          </a:p>
        </p:txBody>
      </p:sp>
      <p:sp>
        <p:nvSpPr>
          <p:cNvPr id="50" name="Retângulo 49"/>
          <p:cNvSpPr/>
          <p:nvPr/>
        </p:nvSpPr>
        <p:spPr>
          <a:xfrm>
            <a:off x="5965334" y="6287477"/>
            <a:ext cx="360040" cy="140913"/>
          </a:xfrm>
          <a:prstGeom prst="rect">
            <a:avLst/>
          </a:prstGeom>
          <a:solidFill>
            <a:srgbClr val="C4710C"/>
          </a:solidFill>
          <a:ln>
            <a:solidFill>
              <a:srgbClr val="C471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6325374" y="6247834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Decks</a:t>
            </a:r>
            <a:endParaRPr lang="pt-BR" sz="1050" dirty="0"/>
          </a:p>
        </p:txBody>
      </p:sp>
      <p:sp>
        <p:nvSpPr>
          <p:cNvPr id="52" name="Retângulo 51"/>
          <p:cNvSpPr/>
          <p:nvPr/>
        </p:nvSpPr>
        <p:spPr>
          <a:xfrm>
            <a:off x="467544" y="6599103"/>
            <a:ext cx="360040" cy="140913"/>
          </a:xfrm>
          <a:prstGeom prst="rect">
            <a:avLst/>
          </a:prstGeom>
          <a:solidFill>
            <a:srgbClr val="923B00"/>
          </a:solidFill>
          <a:ln>
            <a:solidFill>
              <a:srgbClr val="923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827584" y="6559460"/>
            <a:ext cx="676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err="1" smtClean="0"/>
              <a:t>Portico</a:t>
            </a:r>
            <a:r>
              <a:rPr lang="pt-BR" sz="1050" dirty="0" smtClean="0"/>
              <a:t> 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1891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3560"/>
            <a:ext cx="4896544" cy="27543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3" y="3526649"/>
            <a:ext cx="5074987" cy="285468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7287512" y="151223"/>
            <a:ext cx="1891864" cy="6343310"/>
            <a:chOff x="9396536" y="-315416"/>
            <a:chExt cx="1891864" cy="6343310"/>
          </a:xfrm>
        </p:grpSpPr>
        <p:grpSp>
          <p:nvGrpSpPr>
            <p:cNvPr id="10" name="Grupo 9"/>
            <p:cNvGrpSpPr/>
            <p:nvPr/>
          </p:nvGrpSpPr>
          <p:grpSpPr>
            <a:xfrm>
              <a:off x="9396536" y="-315416"/>
              <a:ext cx="1891864" cy="5376360"/>
              <a:chOff x="7370484" y="156221"/>
              <a:chExt cx="1891864" cy="5376360"/>
            </a:xfrm>
          </p:grpSpPr>
          <p:sp>
            <p:nvSpPr>
              <p:cNvPr id="13" name="CaixaDeTexto 12"/>
              <p:cNvSpPr txBox="1"/>
              <p:nvPr/>
            </p:nvSpPr>
            <p:spPr>
              <a:xfrm>
                <a:off x="7666776" y="156221"/>
                <a:ext cx="13837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INTRODUÇÃO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7679170" y="1076280"/>
                <a:ext cx="14189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ABORDAGEM 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CONCEITUAL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7676790" y="2135711"/>
                <a:ext cx="1359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REFERÊNCIAIS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PROJETUAIS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7692987" y="3270036"/>
                <a:ext cx="14446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DIAGNÓSTICO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     DA ÁREA 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7370484" y="4471455"/>
                <a:ext cx="18918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DESENVOLVIMENTO</a:t>
                </a:r>
              </a:p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DO PROJETO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8" name="Triângulo isósceles 17"/>
              <p:cNvSpPr/>
              <p:nvPr/>
            </p:nvSpPr>
            <p:spPr>
              <a:xfrm rot="10800000">
                <a:off x="7956376" y="54868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Triângulo isósceles 18"/>
              <p:cNvSpPr/>
              <p:nvPr/>
            </p:nvSpPr>
            <p:spPr>
              <a:xfrm rot="10800000">
                <a:off x="7996584" y="164286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Triângulo isósceles 19"/>
              <p:cNvSpPr/>
              <p:nvPr/>
            </p:nvSpPr>
            <p:spPr>
              <a:xfrm rot="10800000">
                <a:off x="8014647" y="2750458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Triângulo isósceles 20"/>
              <p:cNvSpPr/>
              <p:nvPr/>
            </p:nvSpPr>
            <p:spPr>
              <a:xfrm rot="10800000">
                <a:off x="8054641" y="3874275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riângulo isósceles 21"/>
              <p:cNvSpPr/>
              <p:nvPr/>
            </p:nvSpPr>
            <p:spPr>
              <a:xfrm rot="10800000">
                <a:off x="8054641" y="5094022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/>
            <p:cNvSpPr txBox="1"/>
            <p:nvPr/>
          </p:nvSpPr>
          <p:spPr>
            <a:xfrm>
              <a:off x="9955666" y="5201237"/>
              <a:ext cx="9701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PROJETO</a:t>
              </a:r>
              <a:endParaRPr lang="pt-BR" sz="1400" i="1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2" name="Triângulo isósceles 11"/>
            <p:cNvSpPr/>
            <p:nvPr/>
          </p:nvSpPr>
          <p:spPr>
            <a:xfrm rot="10800000">
              <a:off x="10080693" y="5589335"/>
              <a:ext cx="720080" cy="43855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1187624" y="6475280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28 e 29 Vista do pórtico do parque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2987824" y="753473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ESTAÇÃO DE TREM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28464"/>
          <a:stretch/>
        </p:blipFill>
        <p:spPr>
          <a:xfrm>
            <a:off x="899592" y="1415415"/>
            <a:ext cx="7431528" cy="273366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3" b="40068"/>
          <a:stretch/>
        </p:blipFill>
        <p:spPr>
          <a:xfrm>
            <a:off x="133112" y="4797152"/>
            <a:ext cx="8964488" cy="132235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292080" y="5589240"/>
            <a:ext cx="2304256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467544" y="5301208"/>
            <a:ext cx="7128792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467544" y="5085184"/>
            <a:ext cx="2376264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3"/>
          <p:cNvSpPr txBox="1">
            <a:spLocks/>
          </p:cNvSpPr>
          <p:nvPr/>
        </p:nvSpPr>
        <p:spPr>
          <a:xfrm>
            <a:off x="215941" y="3214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676055" y="6176601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31 Corte da estação 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547664" y="4127374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30 Planta baixa da estação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5"/>
          <a:stretch/>
        </p:blipFill>
        <p:spPr>
          <a:xfrm>
            <a:off x="457246" y="1241064"/>
            <a:ext cx="8047985" cy="296967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6" r="18794"/>
          <a:stretch/>
        </p:blipFill>
        <p:spPr>
          <a:xfrm>
            <a:off x="467544" y="4210736"/>
            <a:ext cx="4434883" cy="2026578"/>
          </a:xfrm>
          <a:prstGeom prst="rect">
            <a:avLst/>
          </a:prstGeom>
        </p:spPr>
      </p:pic>
      <p:sp>
        <p:nvSpPr>
          <p:cNvPr id="25" name="Espaço Reservado para Texto 3"/>
          <p:cNvSpPr txBox="1">
            <a:spLocks/>
          </p:cNvSpPr>
          <p:nvPr/>
        </p:nvSpPr>
        <p:spPr>
          <a:xfrm>
            <a:off x="2987824" y="753473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ESTAÇÃO DE TREM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27" y="4210736"/>
            <a:ext cx="3602805" cy="202657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91680" y="6323613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32  Imagens da estação de trem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3635896" y="427562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MUSEU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5708" r="2802" b="10536"/>
          <a:stretch/>
        </p:blipFill>
        <p:spPr>
          <a:xfrm>
            <a:off x="2267744" y="805157"/>
            <a:ext cx="4422688" cy="28144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b="23764"/>
          <a:stretch/>
        </p:blipFill>
        <p:spPr>
          <a:xfrm>
            <a:off x="1445456" y="3933056"/>
            <a:ext cx="6538160" cy="2664296"/>
          </a:xfrm>
          <a:prstGeom prst="rect">
            <a:avLst/>
          </a:prstGeom>
        </p:spPr>
      </p:pic>
      <p:sp>
        <p:nvSpPr>
          <p:cNvPr id="26" name="Espaço Reservado para Texto 3"/>
          <p:cNvSpPr txBox="1">
            <a:spLocks/>
          </p:cNvSpPr>
          <p:nvPr/>
        </p:nvSpPr>
        <p:spPr>
          <a:xfrm>
            <a:off x="215941" y="3214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885706" y="5687727"/>
            <a:ext cx="5782638" cy="7147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77504" y="4979021"/>
            <a:ext cx="5790840" cy="7147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877504" y="4330949"/>
            <a:ext cx="5790840" cy="7147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798212" y="6569517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34 Corte do museu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62764" y="3645520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33 Planta baixa do museu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7907"/>
            <a:ext cx="7239000" cy="1362075"/>
          </a:xfrm>
        </p:spPr>
        <p:txBody>
          <a:bodyPr/>
          <a:lstStyle/>
          <a:p>
            <a:r>
              <a:rPr lang="pt-BR" dirty="0" smtClean="0"/>
              <a:t>1.INTRODUÇÃO</a:t>
            </a:r>
            <a:endParaRPr lang="pt-BR" dirty="0"/>
          </a:p>
        </p:txBody>
      </p:sp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>
          <a:xfrm>
            <a:off x="8597505" y="655716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9" y="1325696"/>
            <a:ext cx="4248472" cy="2448103"/>
          </a:xfrm>
          <a:prstGeom prst="rect">
            <a:avLst/>
          </a:prstGeom>
        </p:spPr>
      </p:pic>
      <p:sp>
        <p:nvSpPr>
          <p:cNvPr id="25" name="Espaço Reservado para Texto 3"/>
          <p:cNvSpPr txBox="1">
            <a:spLocks/>
          </p:cNvSpPr>
          <p:nvPr/>
        </p:nvSpPr>
        <p:spPr>
          <a:xfrm>
            <a:off x="4211960" y="728239"/>
            <a:ext cx="1512168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MUSEU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5" y="3771697"/>
            <a:ext cx="4273623" cy="24656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0" y="3771698"/>
            <a:ext cx="4244916" cy="24780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5" y="1325696"/>
            <a:ext cx="4273623" cy="24481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691680" y="6323613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35 Imagens do museu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2915816" y="527347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PRAÇA DE ALIMENTAÇÃO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3868" r="15945" b="4026"/>
          <a:stretch/>
        </p:blipFill>
        <p:spPr>
          <a:xfrm rot="16200000">
            <a:off x="1057380" y="1174189"/>
            <a:ext cx="2564747" cy="2592288"/>
          </a:xfrm>
          <a:prstGeom prst="rect">
            <a:avLst/>
          </a:prstGeom>
        </p:spPr>
      </p:pic>
      <p:sp>
        <p:nvSpPr>
          <p:cNvPr id="26" name="Espaço Reservado para Texto 3"/>
          <p:cNvSpPr txBox="1">
            <a:spLocks/>
          </p:cNvSpPr>
          <p:nvPr/>
        </p:nvSpPr>
        <p:spPr>
          <a:xfrm>
            <a:off x="215941" y="3214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6" b="30720"/>
          <a:stretch/>
        </p:blipFill>
        <p:spPr>
          <a:xfrm>
            <a:off x="3635898" y="1187959"/>
            <a:ext cx="4572317" cy="16315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8" y="2851219"/>
            <a:ext cx="4572317" cy="316507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3752706"/>
            <a:ext cx="2602583" cy="226358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91680" y="6082294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36 Imagens da praça de alimentação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26" name="Espaço Reservado para Texto 3"/>
          <p:cNvSpPr txBox="1">
            <a:spLocks/>
          </p:cNvSpPr>
          <p:nvPr/>
        </p:nvSpPr>
        <p:spPr>
          <a:xfrm>
            <a:off x="215941" y="3214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. PROJETO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3" y="973689"/>
            <a:ext cx="4017766" cy="25999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9" y="3573015"/>
            <a:ext cx="4010742" cy="25440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12" y="3573016"/>
            <a:ext cx="4010744" cy="254407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28" y="977639"/>
            <a:ext cx="4010744" cy="259537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619672" y="6172339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37 Imagens diversas do parque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76456" y="6586475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9" y="3517765"/>
            <a:ext cx="4010742" cy="245530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619672" y="6172339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38 Imagens diversas do parque Fonte</a:t>
            </a:r>
            <a:r>
              <a:rPr lang="pt-BR" sz="1050" i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05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Produção da autora</a:t>
            </a:r>
            <a:endParaRPr lang="pt-BR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2" y="1001312"/>
            <a:ext cx="4017766" cy="251645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11" y="3517764"/>
            <a:ext cx="4010744" cy="245530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27" y="1001310"/>
            <a:ext cx="4010744" cy="2516455"/>
          </a:xfrm>
          <a:prstGeom prst="rect">
            <a:avLst/>
          </a:prstGeom>
        </p:spPr>
      </p:pic>
      <p:sp>
        <p:nvSpPr>
          <p:cNvPr id="16" name="Espaço Reservado para Texto 3"/>
          <p:cNvSpPr txBox="1">
            <a:spLocks/>
          </p:cNvSpPr>
          <p:nvPr/>
        </p:nvSpPr>
        <p:spPr>
          <a:xfrm>
            <a:off x="4157743" y="353237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VÍDEO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6. CONSIDERAÇÕES FINAIS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619568" y="580328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latin typeface="+mj-lt"/>
              </a:rPr>
              <a:t>CONSIDERAÇÕES</a:t>
            </a:r>
          </a:p>
          <a:p>
            <a:pPr algn="ctr"/>
            <a:r>
              <a:rPr lang="pt-BR" sz="1200" i="1" dirty="0" smtClean="0">
                <a:latin typeface="+mj-lt"/>
              </a:rPr>
              <a:t>FINAIS</a:t>
            </a:r>
            <a:endParaRPr lang="pt-BR" sz="1200" i="1" dirty="0">
              <a:latin typeface="+mj-lt"/>
            </a:endParaRPr>
          </a:p>
        </p:txBody>
      </p:sp>
      <p:sp>
        <p:nvSpPr>
          <p:cNvPr id="18" name="Triângulo isósceles 17"/>
          <p:cNvSpPr/>
          <p:nvPr/>
        </p:nvSpPr>
        <p:spPr>
          <a:xfrm rot="10800000">
            <a:off x="8170989" y="6381328"/>
            <a:ext cx="602421" cy="38128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51520" y="1076280"/>
            <a:ext cx="691276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Acredita-se que os objetivos iniciais e as diretrizes apresentadas no trabalho foram alcançados e que se conservou a proposta arquitetônica funcional e pratica da mesma forma que se revelou um grande potencial urbano e turístico para o município de Santana. 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Ao fim, com a proposta de requalificação se espera que Santana atraia novos olhares, gerando a criação de empreendimentos e consequentemente produzindo novas vagas e locais de emprego em decorrência dos ambientes projetados e do turismo que será gerado. </a:t>
            </a:r>
            <a:r>
              <a:rPr lang="pt-BR" smtClean="0">
                <a:solidFill>
                  <a:schemeClr val="tx2">
                    <a:lumMod val="75000"/>
                  </a:schemeClr>
                </a:solidFill>
              </a:rPr>
              <a:t>Aguarda-se igualmente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que o governo local e que a população se conscientizem sobre a história e a relevância da ferrovia para a cidade e para o estado.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92222" y="6542460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34</a:t>
            </a:fld>
            <a:endParaRPr lang="pt-BR" dirty="0"/>
          </a:p>
        </p:txBody>
      </p:sp>
      <p:grpSp>
        <p:nvGrpSpPr>
          <p:cNvPr id="20" name="Grupo 19"/>
          <p:cNvGrpSpPr/>
          <p:nvPr/>
        </p:nvGrpSpPr>
        <p:grpSpPr>
          <a:xfrm>
            <a:off x="7595320" y="126526"/>
            <a:ext cx="1548680" cy="5541870"/>
            <a:chOff x="9396536" y="-315416"/>
            <a:chExt cx="1891864" cy="6343310"/>
          </a:xfrm>
        </p:grpSpPr>
        <p:grpSp>
          <p:nvGrpSpPr>
            <p:cNvPr id="21" name="Grupo 20"/>
            <p:cNvGrpSpPr/>
            <p:nvPr/>
          </p:nvGrpSpPr>
          <p:grpSpPr>
            <a:xfrm>
              <a:off x="9396536" y="-315416"/>
              <a:ext cx="1891864" cy="5376360"/>
              <a:chOff x="7370484" y="156221"/>
              <a:chExt cx="1891864" cy="5376360"/>
            </a:xfrm>
          </p:grpSpPr>
          <p:sp>
            <p:nvSpPr>
              <p:cNvPr id="31" name="CaixaDeTexto 30"/>
              <p:cNvSpPr txBox="1"/>
              <p:nvPr/>
            </p:nvSpPr>
            <p:spPr>
              <a:xfrm>
                <a:off x="7666776" y="156221"/>
                <a:ext cx="13837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INTRODUÇÃO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7679170" y="1076280"/>
                <a:ext cx="14189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ABORDAGEM 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CONCEITUAL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7676790" y="2135711"/>
                <a:ext cx="1359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REFERÊNCIAIS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PROJETUAIS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4" name="CaixaDeTexto 33"/>
              <p:cNvSpPr txBox="1"/>
              <p:nvPr/>
            </p:nvSpPr>
            <p:spPr>
              <a:xfrm>
                <a:off x="7692987" y="3270036"/>
                <a:ext cx="14446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DIAGNÓSTICO</a:t>
                </a:r>
              </a:p>
              <a:p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     DA ÁREA 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7370484" y="4471455"/>
                <a:ext cx="18918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DESENVOLVIMENTO</a:t>
                </a:r>
              </a:p>
              <a:p>
                <a:pPr algn="ctr"/>
                <a:r>
                  <a:rPr lang="pt-BR" sz="1400" i="1" dirty="0" smtClean="0">
                    <a:solidFill>
                      <a:schemeClr val="bg1">
                        <a:lumMod val="75000"/>
                      </a:schemeClr>
                    </a:solidFill>
                    <a:latin typeface="+mj-lt"/>
                  </a:rPr>
                  <a:t>DO PROJETO</a:t>
                </a:r>
                <a:endParaRPr lang="pt-BR" sz="1400" i="1" dirty="0">
                  <a:solidFill>
                    <a:schemeClr val="bg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6" name="Triângulo isósceles 35"/>
              <p:cNvSpPr/>
              <p:nvPr/>
            </p:nvSpPr>
            <p:spPr>
              <a:xfrm rot="10800000">
                <a:off x="7956376" y="54868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Triângulo isósceles 36"/>
              <p:cNvSpPr/>
              <p:nvPr/>
            </p:nvSpPr>
            <p:spPr>
              <a:xfrm rot="10800000">
                <a:off x="7996584" y="1642860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Triângulo isósceles 37"/>
              <p:cNvSpPr/>
              <p:nvPr/>
            </p:nvSpPr>
            <p:spPr>
              <a:xfrm rot="10800000">
                <a:off x="8014647" y="2750458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Triângulo isósceles 38"/>
              <p:cNvSpPr/>
              <p:nvPr/>
            </p:nvSpPr>
            <p:spPr>
              <a:xfrm rot="10800000">
                <a:off x="8054641" y="3874275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Triângulo isósceles 39"/>
              <p:cNvSpPr/>
              <p:nvPr/>
            </p:nvSpPr>
            <p:spPr>
              <a:xfrm rot="10800000">
                <a:off x="8054641" y="5094022"/>
                <a:ext cx="720080" cy="438559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/>
            <p:cNvSpPr txBox="1"/>
            <p:nvPr/>
          </p:nvSpPr>
          <p:spPr>
            <a:xfrm>
              <a:off x="9848177" y="5201237"/>
              <a:ext cx="1185117" cy="3522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i="1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PROJETO</a:t>
              </a:r>
              <a:endParaRPr lang="pt-BR" sz="1400" i="1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9" name="Triângulo isósceles 28"/>
            <p:cNvSpPr/>
            <p:nvPr/>
          </p:nvSpPr>
          <p:spPr>
            <a:xfrm rot="10800000">
              <a:off x="10080693" y="5589335"/>
              <a:ext cx="720080" cy="43855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799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>
          <a:xfrm>
            <a:off x="63541" y="169025"/>
            <a:ext cx="6589153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REFERENCIAL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</a:rPr>
              <a:t>BIBLIOGRÁFICO</a:t>
            </a:r>
            <a:endParaRPr lang="pt-BR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8378" y="730879"/>
            <a:ext cx="9015622" cy="61124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/>
            <a:endParaRPr lang="pt-BR" sz="1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92222" y="6542460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63541" y="730879"/>
            <a:ext cx="9080459" cy="74174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/>
            <a:r>
              <a:rPr lang="pt-BR" sz="1400" dirty="0"/>
              <a:t>ACCIOLY, S. M. DE L. </a:t>
            </a:r>
            <a:r>
              <a:rPr lang="pt-BR" sz="1400" b="1" dirty="0"/>
              <a:t>Uso Futuro de Áreas Mineradas e o Meio Urbano : O Caso de Águas Claras</a:t>
            </a:r>
            <a:r>
              <a:rPr lang="pt-BR" sz="1400" dirty="0"/>
              <a:t>, 2012. </a:t>
            </a:r>
          </a:p>
          <a:p>
            <a:pPr lvl="0"/>
            <a:r>
              <a:rPr lang="pt-BR" sz="1400" dirty="0" smtClean="0"/>
              <a:t>BARREIRA</a:t>
            </a:r>
            <a:r>
              <a:rPr lang="pt-BR" sz="1400" dirty="0"/>
              <a:t>, É. C. </a:t>
            </a:r>
            <a:r>
              <a:rPr lang="pt-BR" sz="1400" b="1" dirty="0"/>
              <a:t>A exaustão da atividade minerária e suas implicações socioambientais: Análise jurídica do fechamento de mina como instrumento de proteção ambiental</a:t>
            </a:r>
            <a:r>
              <a:rPr lang="pt-BR" sz="1400" dirty="0"/>
              <a:t>, 2015. </a:t>
            </a:r>
          </a:p>
          <a:p>
            <a:pPr lvl="0"/>
            <a:r>
              <a:rPr lang="pt-BR" sz="1400" dirty="0"/>
              <a:t>BORGES NETO, C.</a:t>
            </a:r>
            <a:r>
              <a:rPr lang="pt-BR" sz="1400" b="1" dirty="0"/>
              <a:t> Manual didático de Ferrovias</a:t>
            </a:r>
            <a:r>
              <a:rPr lang="pt-BR" sz="1400" dirty="0"/>
              <a:t>. Universidade Federal do Paraná. Setor de </a:t>
            </a:r>
            <a:r>
              <a:rPr lang="pt-BR" sz="1400" dirty="0" err="1"/>
              <a:t>Tencologia</a:t>
            </a:r>
            <a:r>
              <a:rPr lang="pt-BR" sz="1400" dirty="0"/>
              <a:t> Dep. de transportes, 2012. </a:t>
            </a:r>
          </a:p>
          <a:p>
            <a:pPr lvl="0"/>
            <a:r>
              <a:rPr lang="pt-BR" sz="1400" dirty="0"/>
              <a:t>CORIOLANO, L. N. T</a:t>
            </a:r>
            <a:r>
              <a:rPr lang="pt-BR" sz="1400" b="1" dirty="0"/>
              <a:t>urismo : prática social de apropriação e de dominação de territórios</a:t>
            </a:r>
            <a:r>
              <a:rPr lang="pt-BR" sz="1400" dirty="0"/>
              <a:t>., 2006. </a:t>
            </a:r>
          </a:p>
          <a:p>
            <a:pPr lvl="0"/>
            <a:r>
              <a:rPr lang="pt-BR" sz="1400" dirty="0"/>
              <a:t>DRUMMOND, J. A. e PEREIRA, M. A. P. </a:t>
            </a:r>
            <a:r>
              <a:rPr lang="pt-BR" sz="1400" b="1" dirty="0"/>
              <a:t>O Amapá nos Tempos do Manganês – um estudo sobre o desenvolvimento de um estado amazônico (1943-2000)</a:t>
            </a:r>
            <a:r>
              <a:rPr lang="pt-BR" sz="1400" dirty="0"/>
              <a:t>.  Rio de Janeiro: </a:t>
            </a:r>
            <a:r>
              <a:rPr lang="pt-BR" sz="1400" dirty="0" err="1"/>
              <a:t>Garamond</a:t>
            </a:r>
            <a:r>
              <a:rPr lang="pt-BR" sz="1400" dirty="0"/>
              <a:t>, 2007</a:t>
            </a:r>
          </a:p>
          <a:p>
            <a:pPr lvl="0"/>
            <a:r>
              <a:rPr lang="pt-BR" sz="1400" dirty="0"/>
              <a:t>EUCLIDES, P.B.A. </a:t>
            </a:r>
            <a:r>
              <a:rPr lang="pt-BR" sz="1400" b="1" dirty="0"/>
              <a:t>Análise urbana da cidade de Santana: Uma proposta de intervenção para o entorno da área do Elesbão</a:t>
            </a:r>
            <a:r>
              <a:rPr lang="pt-BR" sz="1400" dirty="0"/>
              <a:t>, 2014.</a:t>
            </a:r>
          </a:p>
          <a:p>
            <a:pPr lvl="0"/>
            <a:r>
              <a:rPr lang="pt-BR" sz="1400" dirty="0"/>
              <a:t>FAUSTO, B. </a:t>
            </a:r>
            <a:r>
              <a:rPr lang="pt-BR" sz="1400" b="1" dirty="0"/>
              <a:t>História do Brasil</a:t>
            </a:r>
            <a:r>
              <a:rPr lang="pt-BR" sz="1400" dirty="0"/>
              <a:t>, 1995. </a:t>
            </a:r>
          </a:p>
          <a:p>
            <a:pPr lvl="0"/>
            <a:r>
              <a:rPr lang="pt-BR" sz="1400" dirty="0"/>
              <a:t>FILHO, M. X.</a:t>
            </a:r>
            <a:r>
              <a:rPr lang="pt-BR" sz="1400" b="1" dirty="0"/>
              <a:t> A Importância Do Modal Ferroviário No Transporte De Carga No Brasil Utilizando a Intermodalidade</a:t>
            </a:r>
            <a:r>
              <a:rPr lang="pt-BR" sz="1400" dirty="0"/>
              <a:t>, 2006. </a:t>
            </a:r>
          </a:p>
          <a:p>
            <a:pPr lvl="0"/>
            <a:r>
              <a:rPr lang="pt-BR" sz="1400" dirty="0"/>
              <a:t>FRATUCCI, A. C. </a:t>
            </a:r>
            <a:r>
              <a:rPr lang="pt-BR" sz="1400" b="1" dirty="0"/>
              <a:t>A dimensão espacial das políticas públicas de turismo no Brasil.</a:t>
            </a:r>
            <a:r>
              <a:rPr lang="pt-BR" sz="1400" dirty="0"/>
              <a:t> Gestão pública do turismo no Brasil: teorias, metodologias e aplicações.  Caxias do Sul, RS: </a:t>
            </a:r>
            <a:r>
              <a:rPr lang="pt-BR" sz="1400" dirty="0" err="1"/>
              <a:t>Educs</a:t>
            </a:r>
            <a:r>
              <a:rPr lang="pt-BR" sz="1400" dirty="0"/>
              <a:t>, 2014.</a:t>
            </a:r>
          </a:p>
          <a:p>
            <a:pPr lvl="0"/>
            <a:endParaRPr lang="pt-BR" sz="1400" dirty="0"/>
          </a:p>
          <a:p>
            <a:pPr lvl="0"/>
            <a:endParaRPr lang="pt-BR" sz="1400" dirty="0" smtClean="0"/>
          </a:p>
          <a:p>
            <a:pPr lvl="0"/>
            <a:endParaRPr lang="pt-BR" sz="1400" dirty="0"/>
          </a:p>
          <a:p>
            <a:pPr lvl="0"/>
            <a:endParaRPr lang="pt-BR" sz="1400" dirty="0" smtClean="0"/>
          </a:p>
          <a:p>
            <a:pPr lvl="0"/>
            <a:endParaRPr lang="pt-BR" sz="1400" dirty="0"/>
          </a:p>
          <a:p>
            <a:pPr lvl="0"/>
            <a:endParaRPr lang="pt-BR" sz="1400" dirty="0" smtClean="0"/>
          </a:p>
          <a:p>
            <a:pPr lvl="0"/>
            <a:endParaRPr lang="pt-BR" sz="1400" dirty="0"/>
          </a:p>
          <a:p>
            <a:pPr lvl="0"/>
            <a:r>
              <a:rPr lang="pt-BR" sz="1400" dirty="0"/>
              <a:t>FRATUCCI, A. C; MORAES C. C. DE A; ALLIS,T.</a:t>
            </a:r>
            <a:r>
              <a:rPr lang="pt-BR" sz="1400" b="1" dirty="0"/>
              <a:t> Espaços e territórios do turismo : </a:t>
            </a:r>
            <a:r>
              <a:rPr lang="pt-BR" sz="1400" b="1" dirty="0" err="1"/>
              <a:t>eflexões</a:t>
            </a:r>
            <a:r>
              <a:rPr lang="pt-BR" sz="1400" b="1" dirty="0"/>
              <a:t> e indagações.</a:t>
            </a:r>
            <a:r>
              <a:rPr lang="pt-BR" sz="1400" dirty="0"/>
              <a:t> 2015. </a:t>
            </a:r>
          </a:p>
          <a:p>
            <a:pPr lvl="0"/>
            <a:r>
              <a:rPr lang="pt-BR" sz="1400" dirty="0"/>
              <a:t>HERTZBERGER, H. </a:t>
            </a:r>
            <a:r>
              <a:rPr lang="pt-BR" sz="1400" b="1" dirty="0" err="1"/>
              <a:t>Licoes</a:t>
            </a:r>
            <a:r>
              <a:rPr lang="pt-BR" sz="1400" b="1" dirty="0"/>
              <a:t> de Arquitetura,1998.</a:t>
            </a:r>
            <a:r>
              <a:rPr lang="pt-BR" sz="1400" dirty="0"/>
              <a:t> </a:t>
            </a:r>
          </a:p>
          <a:p>
            <a:pPr lvl="0"/>
            <a:r>
              <a:rPr lang="pt-BR" sz="1400" dirty="0"/>
              <a:t>LYNCH, K. </a:t>
            </a:r>
            <a:r>
              <a:rPr lang="pt-BR" sz="1400" b="1" dirty="0"/>
              <a:t>A Imagem Da Cidade</a:t>
            </a:r>
            <a:r>
              <a:rPr lang="pt-BR" sz="1400" dirty="0"/>
              <a:t>, 1960. </a:t>
            </a:r>
          </a:p>
          <a:p>
            <a:pPr lvl="0"/>
            <a:r>
              <a:rPr lang="pt-BR" sz="1400" dirty="0"/>
              <a:t>Articulação e Ordenamento Turístico Coordenação-Geral de Segmentação, v. 2a </a:t>
            </a:r>
          </a:p>
          <a:p>
            <a:pPr lvl="0"/>
            <a:r>
              <a:rPr lang="pt-BR" sz="1400" dirty="0" smtClean="0"/>
              <a:t>LAERTE</a:t>
            </a:r>
            <a:r>
              <a:rPr lang="pt-BR" sz="1400" dirty="0"/>
              <a:t>, P.N. </a:t>
            </a:r>
            <a:r>
              <a:rPr lang="pt-BR" sz="1400" b="1" dirty="0"/>
              <a:t>Adoção do partido na arquitetura</a:t>
            </a:r>
            <a:r>
              <a:rPr lang="pt-BR" sz="1400" dirty="0"/>
              <a:t>. </a:t>
            </a:r>
            <a:r>
              <a:rPr lang="pt-BR" sz="1400" dirty="0" err="1"/>
              <a:t>UFBa</a:t>
            </a:r>
            <a:r>
              <a:rPr lang="pt-BR" sz="1400" dirty="0"/>
              <a:t>, 2001.</a:t>
            </a:r>
          </a:p>
          <a:p>
            <a:pPr lvl="0"/>
            <a:r>
              <a:rPr lang="pt-BR" sz="1400" dirty="0"/>
              <a:t>NORA, P. </a:t>
            </a:r>
            <a:r>
              <a:rPr lang="pt-BR" sz="1400" b="1" dirty="0"/>
              <a:t>Entre história e memória, a problemática dos lugares</a:t>
            </a:r>
            <a:r>
              <a:rPr lang="pt-BR" sz="1400" dirty="0"/>
              <a:t>, 1993. </a:t>
            </a:r>
          </a:p>
          <a:p>
            <a:pPr lvl="0"/>
            <a:r>
              <a:rPr lang="pt-BR" sz="1400" dirty="0"/>
              <a:t>PINTO, L. I.</a:t>
            </a:r>
            <a:r>
              <a:rPr lang="pt-BR" sz="1400" b="1" dirty="0"/>
              <a:t> Identidade e expressão ao pavilhão </a:t>
            </a:r>
            <a:r>
              <a:rPr lang="pt-BR" sz="1400" b="1" dirty="0" err="1"/>
              <a:t>permamente</a:t>
            </a:r>
            <a:r>
              <a:rPr lang="pt-BR" sz="1400" b="1" dirty="0"/>
              <a:t> de exposições “dr. Licínio </a:t>
            </a:r>
            <a:r>
              <a:rPr lang="pt-BR" sz="1400" b="1" dirty="0" err="1"/>
              <a:t>hilmar</a:t>
            </a:r>
            <a:r>
              <a:rPr lang="pt-BR" sz="1400" b="1" dirty="0"/>
              <a:t> oliveira de arantes”</a:t>
            </a:r>
            <a:r>
              <a:rPr lang="pt-BR" sz="1400" dirty="0"/>
              <a:t>,2011. </a:t>
            </a:r>
          </a:p>
          <a:p>
            <a:pPr lvl="0"/>
            <a:r>
              <a:rPr lang="pt-BR" sz="1400" dirty="0" smtClean="0"/>
              <a:t>QUEIROZ</a:t>
            </a:r>
            <a:r>
              <a:rPr lang="pt-BR" sz="1400" dirty="0"/>
              <a:t>, M. </a:t>
            </a:r>
            <a:r>
              <a:rPr lang="pt-BR" sz="1400" b="1" dirty="0"/>
              <a:t>Turismo e Desenvolvimento Local</a:t>
            </a:r>
            <a:r>
              <a:rPr lang="pt-BR" sz="1400" dirty="0"/>
              <a:t>, 2015. </a:t>
            </a:r>
          </a:p>
          <a:p>
            <a:pPr lvl="0"/>
            <a:r>
              <a:rPr lang="pt-BR" sz="1400" dirty="0" smtClean="0"/>
              <a:t>SILVA</a:t>
            </a:r>
            <a:r>
              <a:rPr lang="pt-BR" sz="1400" dirty="0"/>
              <a:t>, E. </a:t>
            </a:r>
            <a:r>
              <a:rPr lang="pt-BR" sz="1400" b="1" dirty="0"/>
              <a:t>Uma introdução ao projeto arquitetônico</a:t>
            </a:r>
            <a:r>
              <a:rPr lang="pt-BR" sz="1400" dirty="0"/>
              <a:t>. Ed. </a:t>
            </a:r>
            <a:r>
              <a:rPr lang="pt-BR" sz="1400" dirty="0" err="1"/>
              <a:t>UFRG,Porto</a:t>
            </a:r>
            <a:r>
              <a:rPr lang="pt-BR" sz="1400" dirty="0"/>
              <a:t> Alegre, 2ª </a:t>
            </a:r>
            <a:r>
              <a:rPr lang="pt-BR" sz="1400" dirty="0" err="1"/>
              <a:t>ed</a:t>
            </a:r>
            <a:r>
              <a:rPr lang="pt-BR" sz="1400" dirty="0"/>
              <a:t>, 1998.</a:t>
            </a:r>
          </a:p>
          <a:p>
            <a:pPr lvl="0"/>
            <a:r>
              <a:rPr lang="pt-BR" sz="1400" dirty="0"/>
              <a:t>TAKAMATSU, P. H. T. </a:t>
            </a:r>
            <a:r>
              <a:rPr lang="pt-BR" sz="1400" b="1" dirty="0"/>
              <a:t>Arquitetura </a:t>
            </a:r>
            <a:r>
              <a:rPr lang="pt-BR" sz="1400" b="1" dirty="0" err="1"/>
              <a:t>vernacular</a:t>
            </a:r>
            <a:r>
              <a:rPr lang="pt-BR" sz="1400" b="1" dirty="0"/>
              <a:t>: estudo de caso vila do </a:t>
            </a:r>
            <a:r>
              <a:rPr lang="pt-BR" sz="1400" b="1" dirty="0" err="1"/>
              <a:t>elesbão</a:t>
            </a:r>
            <a:r>
              <a:rPr lang="pt-BR" sz="1400" b="1" dirty="0"/>
              <a:t>/</a:t>
            </a:r>
            <a:r>
              <a:rPr lang="pt-BR" sz="1400" b="1" dirty="0" err="1"/>
              <a:t>santana-ap</a:t>
            </a:r>
            <a:r>
              <a:rPr lang="pt-BR" sz="1400" dirty="0"/>
              <a:t>, 2015. </a:t>
            </a:r>
          </a:p>
          <a:p>
            <a:pPr lvl="0"/>
            <a:r>
              <a:rPr lang="pt-BR" sz="1400" dirty="0"/>
              <a:t>TAVARES, M. C. </a:t>
            </a:r>
            <a:r>
              <a:rPr lang="pt-BR" sz="1400" b="1" dirty="0"/>
              <a:t>Gestão Estratégica</a:t>
            </a:r>
            <a:r>
              <a:rPr lang="pt-BR" sz="1400" dirty="0"/>
              <a:t>. São Paulo: Atlas,2008.</a:t>
            </a:r>
          </a:p>
          <a:p>
            <a:pPr lvl="0"/>
            <a:r>
              <a:rPr lang="pt-BR" sz="1400" dirty="0" smtClean="0"/>
              <a:t>VIEIRA,F</a:t>
            </a:r>
            <a:r>
              <a:rPr lang="pt-BR" sz="1400" dirty="0"/>
              <a:t>. </a:t>
            </a:r>
            <a:r>
              <a:rPr lang="pt-BR" sz="1400" b="1" dirty="0"/>
              <a:t>EFA- A Estrada de Ferro no Tempo da Icomi</a:t>
            </a:r>
            <a:r>
              <a:rPr lang="pt-BR" sz="1400" dirty="0"/>
              <a:t>, 2010. </a:t>
            </a:r>
          </a:p>
          <a:p>
            <a:pPr lvl="0"/>
            <a:r>
              <a:rPr lang="pt-BR" sz="1400" dirty="0"/>
              <a:t>YÁZIGI, E. </a:t>
            </a:r>
            <a:r>
              <a:rPr lang="pt-BR" sz="1400" b="1" dirty="0"/>
              <a:t>Turismo e Paisagem. </a:t>
            </a:r>
            <a:r>
              <a:rPr lang="pt-BR" sz="1400" dirty="0"/>
              <a:t>Ed. Contexto, 2001.</a:t>
            </a:r>
          </a:p>
          <a:p>
            <a:r>
              <a:rPr lang="pt-BR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215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92222" y="6542460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36</a:t>
            </a:fld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79512" y="260648"/>
            <a:ext cx="6912768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“O papel do arquiteto é contribuir para a criação de um ambiente que ofereça muito mais oportunidades, para que as pessoas sejam estimuladas a deixar suas marcas e identificações pessoais, que possa ser apropriado e anexado por todos como um lugar que realmente lhes pertença”                                                    Herman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Hertzberger</a:t>
            </a:r>
            <a:endParaRPr lang="pt-BR" dirty="0" smtClean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endParaRPr lang="pt-BR" dirty="0" smtClean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2400" b="1" i="1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OBRIGADA!  </a:t>
            </a:r>
            <a:endParaRPr lang="pt-BR" sz="2000" b="1" i="1" dirty="0">
              <a:solidFill>
                <a:schemeClr val="tx2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8" y="876126"/>
            <a:ext cx="3538780" cy="236213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619500" y="354863"/>
            <a:ext cx="4104456" cy="1049561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Borges Neto (2012).</a:t>
            </a:r>
            <a:endParaRPr lang="pt-BR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4403" y="6343263"/>
            <a:ext cx="3955677" cy="490873"/>
          </a:xfrm>
          <a:prstGeom prst="rect">
            <a:avLst/>
          </a:prstGeom>
        </p:spPr>
        <p:txBody>
          <a:bodyPr vert="horz" anchor="b">
            <a:normAutofit fontScale="90000" lnSpcReduction="200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100" dirty="0" smtClean="0"/>
              <a:t>Figura 2 A baronesa, primeira locomotiva a circular no Brasil, em 30 de abril de 1954</a:t>
            </a:r>
            <a:r>
              <a:rPr lang="pt-BR" sz="1100" dirty="0"/>
              <a:t>. Fonte: zethras.com.br.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8" y="3830397"/>
            <a:ext cx="3538780" cy="256015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707904" y="3214784"/>
            <a:ext cx="4104456" cy="1049561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Fausto (1995</a:t>
            </a:r>
            <a:r>
              <a:rPr lang="pt-BR" sz="2000" dirty="0"/>
              <a:t>)</a:t>
            </a:r>
            <a:endParaRPr lang="pt-BR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16703" y="2773868"/>
            <a:ext cx="4268396" cy="1049561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100" i="1" dirty="0" err="1" smtClean="0"/>
              <a:t>Figura</a:t>
            </a:r>
            <a:r>
              <a:rPr lang="en-US" sz="1100" i="1" dirty="0" smtClean="0"/>
              <a:t> 1 </a:t>
            </a:r>
            <a:r>
              <a:rPr lang="en-US" sz="1100" i="1" dirty="0" err="1" smtClean="0"/>
              <a:t>Inauguração</a:t>
            </a:r>
            <a:r>
              <a:rPr lang="en-US" sz="1100" i="1" dirty="0" smtClean="0"/>
              <a:t> da Stockton and Darlington Railway</a:t>
            </a:r>
            <a:r>
              <a:rPr lang="en-US" sz="1100" dirty="0" smtClean="0"/>
              <a:t>, </a:t>
            </a:r>
            <a:r>
              <a:rPr lang="en-US" sz="1100" dirty="0" err="1" smtClean="0"/>
              <a:t>por</a:t>
            </a:r>
            <a:r>
              <a:rPr lang="en-US" sz="1100" dirty="0" smtClean="0"/>
              <a:t> John Dobbin, </a:t>
            </a:r>
            <a:r>
              <a:rPr lang="en-US" sz="1100" dirty="0" err="1" smtClean="0"/>
              <a:t>cerca</a:t>
            </a:r>
            <a:r>
              <a:rPr lang="en-US" sz="1100" dirty="0" smtClean="0"/>
              <a:t> de 1825. </a:t>
            </a:r>
            <a:r>
              <a:rPr lang="pt-BR" sz="1100" dirty="0" smtClean="0"/>
              <a:t>Fonte: heritage.Stockton.gov.uk. </a:t>
            </a:r>
            <a:endParaRPr lang="pt-BR" sz="11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7666776" y="156221"/>
            <a:ext cx="1383712" cy="831018"/>
            <a:chOff x="7666776" y="156221"/>
            <a:chExt cx="1383712" cy="831018"/>
          </a:xfrm>
        </p:grpSpPr>
        <p:sp>
          <p:nvSpPr>
            <p:cNvPr id="16" name="CaixaDeTexto 15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INTRODUÇÃO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19" name="Triângulo isósceles 18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41080" y="6532634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297907"/>
            <a:ext cx="7239000" cy="1362075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1.INTRODUÇÃO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565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435316" y="-428873"/>
            <a:ext cx="4104456" cy="1049561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dirty="0" smtClean="0"/>
              <a:t>REGIÃO NORTE</a:t>
            </a:r>
            <a:endParaRPr lang="pt-BR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455278" y="440667"/>
            <a:ext cx="7259756" cy="165618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lang="pt-BR" sz="44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Estrada de Ferro </a:t>
            </a:r>
            <a:r>
              <a:rPr lang="pt-BR" sz="2000" dirty="0" smtClean="0"/>
              <a:t>Belém/Bragança- 1908</a:t>
            </a:r>
          </a:p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Estrada de Ferro </a:t>
            </a:r>
            <a:r>
              <a:rPr lang="pt-BR" sz="2100" dirty="0" smtClean="0"/>
              <a:t>Madeira/Mamoré- 1913</a:t>
            </a:r>
          </a:p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100" dirty="0"/>
              <a:t>Estrada de Ferro </a:t>
            </a:r>
            <a:r>
              <a:rPr lang="pt-BR" sz="2100" dirty="0" smtClean="0"/>
              <a:t>Tocantins- 1967</a:t>
            </a:r>
          </a:p>
          <a:p>
            <a:pPr marL="827532" indent="-342900" algn="just">
              <a:buFont typeface="Arial" panose="020B0604020202020204" pitchFamily="34" charset="0"/>
              <a:buChar char="•"/>
            </a:pPr>
            <a:r>
              <a:rPr lang="pt-BR" sz="2100" dirty="0" smtClean="0"/>
              <a:t>Estrada de Ferro Amapaense </a:t>
            </a:r>
            <a:endParaRPr lang="pt-BR" sz="1800" dirty="0"/>
          </a:p>
        </p:txBody>
      </p:sp>
      <p:grpSp>
        <p:nvGrpSpPr>
          <p:cNvPr id="3" name="Grupo 2"/>
          <p:cNvGrpSpPr/>
          <p:nvPr/>
        </p:nvGrpSpPr>
        <p:grpSpPr>
          <a:xfrm>
            <a:off x="1259632" y="2564904"/>
            <a:ext cx="6140605" cy="3789040"/>
            <a:chOff x="1331640" y="2924944"/>
            <a:chExt cx="6140605" cy="3789040"/>
          </a:xfrm>
        </p:grpSpPr>
        <p:pic>
          <p:nvPicPr>
            <p:cNvPr id="20" name="Imagem 1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2924944"/>
              <a:ext cx="5163453" cy="3168352"/>
            </a:xfrm>
            <a:prstGeom prst="rect">
              <a:avLst/>
            </a:prstGeom>
            <a:ln w="12700" cap="sq">
              <a:noFill/>
              <a:miter lim="800000"/>
            </a:ln>
            <a:effectLst/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1331640" y="5949280"/>
              <a:ext cx="6140605" cy="764704"/>
            </a:xfrm>
            <a:prstGeom prst="rect">
              <a:avLst/>
            </a:prstGeom>
          </p:spPr>
          <p:txBody>
            <a:bodyPr vert="horz" anchor="b">
              <a:normAutofit fontScale="97500"/>
            </a:bodyPr>
            <a:lstStyle>
              <a:lvl1pPr marL="484632" algn="r" rtl="0" eaLnBrk="1" latinLnBrk="0" hangingPunct="1">
                <a:spcBef>
                  <a:spcPct val="0"/>
                </a:spcBef>
                <a:buNone/>
                <a:defRPr kumimoji="0" lang="pt-BR" sz="4400" kern="1200">
                  <a:ln w="6350"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000" dirty="0" smtClean="0">
                  <a:latin typeface="+mn-lt"/>
                </a:rPr>
                <a:t>Figura 3 Trem </a:t>
              </a:r>
              <a:r>
                <a:rPr lang="pt-BR" sz="1000" dirty="0">
                  <a:latin typeface="+mn-lt"/>
                </a:rPr>
                <a:t>de passageiros da estrada de ferro do Amapá (EFA), em setembro de 2006 no pátio da estação de Serra do Navio</a:t>
              </a:r>
              <a:r>
                <a:rPr lang="pt-BR" sz="1000" dirty="0" smtClean="0">
                  <a:latin typeface="+mn-lt"/>
                </a:rPr>
                <a:t>.</a:t>
              </a:r>
              <a:r>
                <a:rPr lang="pt-BR" sz="1000" dirty="0"/>
                <a:t> Fonte: </a:t>
              </a:r>
              <a:r>
                <a:rPr lang="pt-BR" sz="1000" i="1" dirty="0"/>
                <a:t>Ferrovias no Brasil: um século e meio de evolução. João Bosco </a:t>
              </a:r>
              <a:r>
                <a:rPr lang="pt-BR" sz="1000" i="1" dirty="0" err="1"/>
                <a:t>Setti</a:t>
              </a:r>
              <a:r>
                <a:rPr lang="pt-BR" sz="1000" i="1" dirty="0"/>
                <a:t>.</a:t>
              </a:r>
            </a:p>
            <a:p>
              <a:pPr algn="ctr"/>
              <a:endParaRPr lang="pt-BR" sz="1000" dirty="0">
                <a:latin typeface="+mn-lt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7666776" y="156221"/>
            <a:ext cx="1383712" cy="831018"/>
            <a:chOff x="7666776" y="156221"/>
            <a:chExt cx="1383712" cy="831018"/>
          </a:xfrm>
        </p:grpSpPr>
        <p:sp>
          <p:nvSpPr>
            <p:cNvPr id="23" name="CaixaDeTexto 22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INTRODUÇÃO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4" name="Triângulo isósceles 23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41080" y="6367340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9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0" y="112579"/>
            <a:ext cx="3886200" cy="648072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1.2 OBJETIVOS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>
          <a:xfrm>
            <a:off x="33718" y="838264"/>
            <a:ext cx="3886200" cy="64807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2"/>
                </a:solidFill>
              </a:rPr>
              <a:t>1.2.1 Objetivo Geral</a:t>
            </a:r>
            <a:endParaRPr lang="pt-BR" sz="2400" dirty="0">
              <a:solidFill>
                <a:schemeClr val="tx2"/>
              </a:solidFill>
            </a:endParaRPr>
          </a:p>
        </p:txBody>
      </p:sp>
      <p:sp>
        <p:nvSpPr>
          <p:cNvPr id="7" name="Espaço Reservado para Texto 3"/>
          <p:cNvSpPr txBox="1">
            <a:spLocks/>
          </p:cNvSpPr>
          <p:nvPr/>
        </p:nvSpPr>
        <p:spPr>
          <a:xfrm>
            <a:off x="230269" y="1370310"/>
            <a:ext cx="8748464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Promover a requalificação da estação de trem no município de Santana, construir novos equipamentos urbanos de lazer e entretenimento para a população da cidade com vistas no desenvolvimento turístico e econômico no Amapá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8" name="Espaço Reservado para Texto 3"/>
          <p:cNvSpPr txBox="1">
            <a:spLocks/>
          </p:cNvSpPr>
          <p:nvPr/>
        </p:nvSpPr>
        <p:spPr>
          <a:xfrm>
            <a:off x="7658" y="2752938"/>
            <a:ext cx="4348317" cy="648072"/>
          </a:xfrm>
          <a:prstGeom prst="rect">
            <a:avLst/>
          </a:prstGeom>
        </p:spPr>
        <p:txBody>
          <a:bodyPr vert="horz" anchor="t">
            <a:normAutofit fontScale="92500"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2"/>
                </a:solidFill>
              </a:rPr>
              <a:t>1.2.2 Objetivos Específicos </a:t>
            </a:r>
            <a:endParaRPr lang="pt-BR" sz="2400" dirty="0">
              <a:solidFill>
                <a:schemeClr val="tx2"/>
              </a:solidFill>
            </a:endParaRPr>
          </a:p>
        </p:txBody>
      </p:sp>
      <p:sp>
        <p:nvSpPr>
          <p:cNvPr id="9" name="Espaço Reservado para Texto 3"/>
          <p:cNvSpPr txBox="1">
            <a:spLocks/>
          </p:cNvSpPr>
          <p:nvPr/>
        </p:nvSpPr>
        <p:spPr>
          <a:xfrm>
            <a:off x="230269" y="3401010"/>
            <a:ext cx="8646949" cy="326719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764" lvl="0" indent="-34290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Identificar os problemas e possibilidades para o reestabelecimento do trajeto ferroviário;</a:t>
            </a:r>
          </a:p>
          <a:p>
            <a:pPr marL="397764" lvl="0" indent="-34290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Definir diretrizes para as áreas de lazer dentro da área de intervenção, solucionando a carência e aproveitando melhor o turismo na cidade;</a:t>
            </a:r>
          </a:p>
          <a:p>
            <a:pPr marL="397764" lvl="0" indent="-34290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Estabelecer diretrizes de planejamento para o desenvolvimento turístico entre Santana e Serra do Navio;</a:t>
            </a:r>
          </a:p>
          <a:p>
            <a:pPr marL="397764" lvl="0" indent="-34290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Propor um projeto de reforma e requalificação arquitetônica, urbanística e paisagística para a área da estação de trem no município de Santana.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666776" y="156221"/>
            <a:ext cx="1383712" cy="831018"/>
            <a:chOff x="7666776" y="156221"/>
            <a:chExt cx="1383712" cy="831018"/>
          </a:xfrm>
        </p:grpSpPr>
        <p:sp>
          <p:nvSpPr>
            <p:cNvPr id="15" name="CaixaDeTexto 14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INTRODUÇÃO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16" name="Triângulo isósceles 15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>
          <a:xfrm>
            <a:off x="8596909" y="6517791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80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0" y="112579"/>
            <a:ext cx="4499992" cy="648072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1.2.1 ÁREA DE IMPLATAÇÃO</a:t>
            </a:r>
            <a:endParaRPr lang="pt-BR" sz="2400" b="1" dirty="0">
              <a:solidFill>
                <a:schemeClr val="tx2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666776" y="156221"/>
            <a:ext cx="1383712" cy="831018"/>
            <a:chOff x="7666776" y="156221"/>
            <a:chExt cx="1383712" cy="831018"/>
          </a:xfrm>
        </p:grpSpPr>
        <p:sp>
          <p:nvSpPr>
            <p:cNvPr id="15" name="CaixaDeTexto 14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INTRODUÇÃO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16" name="Triângulo isósceles 15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>
          <a:xfrm>
            <a:off x="8596909" y="6517791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7</a:t>
            </a:fld>
            <a:endParaRPr lang="pt-BR" dirty="0"/>
          </a:p>
        </p:txBody>
      </p:sp>
      <p:pic>
        <p:nvPicPr>
          <p:cNvPr id="11" name="Image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2" y="2492896"/>
            <a:ext cx="4968552" cy="3895897"/>
          </a:xfrm>
          <a:prstGeom prst="rect">
            <a:avLst/>
          </a:prstGeom>
        </p:spPr>
      </p:pic>
      <p:sp>
        <p:nvSpPr>
          <p:cNvPr id="13" name="Espaço Reservado para Texto 3"/>
          <p:cNvSpPr txBox="1">
            <a:spLocks/>
          </p:cNvSpPr>
          <p:nvPr/>
        </p:nvSpPr>
        <p:spPr>
          <a:xfrm>
            <a:off x="-47310" y="952504"/>
            <a:ext cx="8748464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lang="pt-BR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lang="pt-BR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lang="pt-BR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A área definida para a implementação desses projetos arquitetônicos, como também paisagísticos e urbanísticos é o espaço da empresa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</a:rPr>
              <a:t>Zamin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, atualmente sem uso, que conta com 274.500 m². Esse </a:t>
            </a: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</a:rPr>
              <a:t>sítio localiza-se dentro 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da área urbana do município de Santana, próximo à Avenida Santana, </a:t>
            </a: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</a:rPr>
              <a:t>entre 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a Avenida São João e Ramal da Olaria.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29538" y="6408755"/>
            <a:ext cx="53703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i="1" dirty="0" smtClean="0"/>
              <a:t>Figura 4 Mapa </a:t>
            </a:r>
            <a:r>
              <a:rPr lang="pt-BR" sz="1100" i="1" dirty="0"/>
              <a:t>de identificação da área de intervenção e estação de trem </a:t>
            </a:r>
            <a:endParaRPr lang="pt-BR" sz="1100" i="1" dirty="0" smtClean="0"/>
          </a:p>
          <a:p>
            <a:pPr algn="ctr"/>
            <a:r>
              <a:rPr lang="pt-BR" sz="1100" i="1" dirty="0" smtClean="0"/>
              <a:t>Fonte</a:t>
            </a:r>
            <a:r>
              <a:rPr lang="pt-BR" sz="1100" i="1" dirty="0"/>
              <a:t>: Google Earth e modificado pela autora</a:t>
            </a:r>
          </a:p>
          <a:p>
            <a:endParaRPr lang="pt-BR" sz="1100" dirty="0"/>
          </a:p>
        </p:txBody>
      </p:sp>
      <p:sp>
        <p:nvSpPr>
          <p:cNvPr id="2" name="CaixaDeTexto 1"/>
          <p:cNvSpPr txBox="1"/>
          <p:nvPr/>
        </p:nvSpPr>
        <p:spPr>
          <a:xfrm rot="5228052">
            <a:off x="4599302" y="3535108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CC0000"/>
                </a:solidFill>
              </a:rPr>
              <a:t>Avenida Santana</a:t>
            </a:r>
            <a:endParaRPr lang="pt-BR" dirty="0">
              <a:solidFill>
                <a:srgbClr val="CC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5228052">
            <a:off x="3861184" y="379662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Avenida São João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 rot="21167473">
            <a:off x="2712864" y="325441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Ramal da Olaria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41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0" y="105649"/>
            <a:ext cx="3886200" cy="648072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1.3 JUSTIFICATIVA</a:t>
            </a:r>
            <a:endParaRPr lang="pt-BR" sz="2400" b="1" dirty="0">
              <a:solidFill>
                <a:schemeClr val="tx2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1702496" y="2348880"/>
            <a:ext cx="6120680" cy="4399851"/>
            <a:chOff x="1702496" y="2348880"/>
            <a:chExt cx="6120680" cy="4399851"/>
          </a:xfrm>
        </p:grpSpPr>
        <p:grpSp>
          <p:nvGrpSpPr>
            <p:cNvPr id="6" name="Grupo 5"/>
            <p:cNvGrpSpPr/>
            <p:nvPr/>
          </p:nvGrpSpPr>
          <p:grpSpPr>
            <a:xfrm>
              <a:off x="1860702" y="2348880"/>
              <a:ext cx="5804268" cy="3799687"/>
              <a:chOff x="1547664" y="2200621"/>
              <a:chExt cx="6120680" cy="3960440"/>
            </a:xfrm>
          </p:grpSpPr>
          <p:pic>
            <p:nvPicPr>
              <p:cNvPr id="13" name="Imagem 12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2200621"/>
                <a:ext cx="6120680" cy="396044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1547664" y="5229200"/>
                <a:ext cx="6120680" cy="4320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" name="Retângulo 13"/>
            <p:cNvSpPr/>
            <p:nvPr/>
          </p:nvSpPr>
          <p:spPr>
            <a:xfrm>
              <a:off x="1702496" y="6148567"/>
              <a:ext cx="612068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pt-BR" sz="1100" i="1" dirty="0" smtClean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Figura 5 Tabela com </a:t>
              </a:r>
              <a:r>
                <a:rPr lang="pt-BR" sz="1100" dirty="0">
                  <a:solidFill>
                    <a:schemeClr val="tx2">
                      <a:lumMod val="75000"/>
                    </a:schemeClr>
                  </a:solidFill>
                </a:rPr>
                <a:t>i</a:t>
              </a:r>
              <a:r>
                <a:rPr lang="pt-BR" sz="1100" dirty="0" smtClean="0">
                  <a:solidFill>
                    <a:schemeClr val="tx2">
                      <a:lumMod val="75000"/>
                    </a:schemeClr>
                  </a:solidFill>
                </a:rPr>
                <a:t>nformações </a:t>
              </a:r>
              <a:r>
                <a:rPr lang="pt-BR" sz="1100" dirty="0">
                  <a:solidFill>
                    <a:schemeClr val="tx2">
                      <a:lumMod val="75000"/>
                    </a:schemeClr>
                  </a:solidFill>
                </a:rPr>
                <a:t>sobre as extensões das linhas de ferrovia por regiões e </a:t>
              </a:r>
              <a:r>
                <a:rPr lang="pt-BR" sz="1100" dirty="0" smtClean="0">
                  <a:solidFill>
                    <a:schemeClr val="tx2">
                      <a:lumMod val="75000"/>
                    </a:schemeClr>
                  </a:solidFill>
                </a:rPr>
                <a:t>UF's-Brasil,2006 </a:t>
              </a:r>
              <a:r>
                <a:rPr lang="pt-BR" sz="1100" i="1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Fonte: Departamento Nacional de Infraestrutura de transportes (DNIT) e modificado pela autora. </a:t>
              </a:r>
              <a:endParaRPr lang="pt-BR" sz="1100" i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179512" y="853691"/>
            <a:ext cx="7272808" cy="132343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 smtClean="0">
                <a:ea typeface="Calibri" panose="020F0502020204030204" pitchFamily="34" charset="0"/>
              </a:rPr>
              <a:t>Pichioli</a:t>
            </a:r>
            <a:r>
              <a:rPr lang="pt-BR" sz="2000" dirty="0" smtClean="0">
                <a:ea typeface="Calibri" panose="020F0502020204030204" pitchFamily="34" charset="0"/>
              </a:rPr>
              <a:t> </a:t>
            </a:r>
            <a:r>
              <a:rPr lang="pt-BR" sz="2000" dirty="0">
                <a:ea typeface="Calibri" panose="020F0502020204030204" pitchFamily="34" charset="0"/>
              </a:rPr>
              <a:t>(</a:t>
            </a:r>
            <a:r>
              <a:rPr lang="pt-BR" sz="2000" dirty="0" smtClean="0">
                <a:ea typeface="Calibri" panose="020F0502020204030204" pitchFamily="34" charset="0"/>
              </a:rPr>
              <a:t>2005 </a:t>
            </a:r>
            <a:r>
              <a:rPr lang="pt-BR" sz="2000" dirty="0">
                <a:ea typeface="Calibri" panose="020F0502020204030204" pitchFamily="34" charset="0"/>
              </a:rPr>
              <a:t>p.22 apud XAVIER FILHO, 2006 p.40</a:t>
            </a:r>
            <a:r>
              <a:rPr lang="pt-BR" sz="2000" dirty="0" smtClean="0">
                <a:ea typeface="Calibri" panose="020F0502020204030204" pitchFamily="34" charset="0"/>
              </a:rPr>
              <a:t>)</a:t>
            </a:r>
          </a:p>
          <a:p>
            <a:endParaRPr lang="pt-BR" sz="2000" dirty="0" smtClean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Drummond e Pereira (2007)</a:t>
            </a:r>
          </a:p>
          <a:p>
            <a:endParaRPr lang="pt-BR" sz="2000" dirty="0"/>
          </a:p>
        </p:txBody>
      </p:sp>
      <p:grpSp>
        <p:nvGrpSpPr>
          <p:cNvPr id="18" name="Grupo 17"/>
          <p:cNvGrpSpPr/>
          <p:nvPr/>
        </p:nvGrpSpPr>
        <p:grpSpPr>
          <a:xfrm>
            <a:off x="7666776" y="156221"/>
            <a:ext cx="1383712" cy="831018"/>
            <a:chOff x="7666776" y="156221"/>
            <a:chExt cx="1383712" cy="831018"/>
          </a:xfrm>
        </p:grpSpPr>
        <p:sp>
          <p:nvSpPr>
            <p:cNvPr id="19" name="CaixaDeTexto 18"/>
            <p:cNvSpPr txBox="1"/>
            <p:nvPr/>
          </p:nvSpPr>
          <p:spPr>
            <a:xfrm>
              <a:off x="7666776" y="156221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i="1" dirty="0" smtClean="0">
                  <a:latin typeface="+mj-lt"/>
                </a:rPr>
                <a:t>INTRODUÇÃO</a:t>
              </a:r>
              <a:endParaRPr lang="pt-BR" sz="1400" i="1" dirty="0">
                <a:latin typeface="+mj-lt"/>
              </a:endParaRPr>
            </a:p>
          </p:txBody>
        </p:sp>
        <p:sp>
          <p:nvSpPr>
            <p:cNvPr id="20" name="Triângulo isósceles 19"/>
            <p:cNvSpPr/>
            <p:nvPr/>
          </p:nvSpPr>
          <p:spPr>
            <a:xfrm rot="10800000">
              <a:off x="7956376" y="548680"/>
              <a:ext cx="720080" cy="43855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>
          <a:xfrm>
            <a:off x="8641080" y="6448649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93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608" y="311093"/>
            <a:ext cx="4350368" cy="648072"/>
          </a:xfrm>
        </p:spPr>
        <p:txBody>
          <a:bodyPr>
            <a:normAutofit fontScale="92500"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2. ABORDAGEM CONCEITUAL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41080" y="6453336"/>
            <a:ext cx="502920" cy="300831"/>
          </a:xfrm>
        </p:spPr>
        <p:txBody>
          <a:bodyPr/>
          <a:lstStyle/>
          <a:p>
            <a:fld id="{746FD205-8D79-439C-A802-2377436AEC8A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4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PropPres_TP10220213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BF6F857-D078-4326-A9EC-4DD134478A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1668</Words>
  <Application>Microsoft Office PowerPoint</Application>
  <PresentationFormat>Apresentação na tela (4:3)</PresentationFormat>
  <Paragraphs>372</Paragraphs>
  <Slides>37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Verdana</vt:lpstr>
      <vt:lpstr>Wingdings</vt:lpstr>
      <vt:lpstr>Wingdings 2</vt:lpstr>
      <vt:lpstr>SalesPropPres_TP10220213</vt:lpstr>
      <vt:lpstr>Apresentação do PowerPoint</vt:lpstr>
      <vt:lpstr>Universidade Federal do Amapá Departamento de Ciência e Tecnologia Bacharelado de Arquitetura e Urbanismo </vt:lpstr>
      <vt:lpstr>1.INTRODUÇÃO</vt:lpstr>
      <vt:lpstr>1.INTRODUÇÃO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2016-09-12T17:32:11Z</dcterms:created>
  <dcterms:modified xsi:type="dcterms:W3CDTF">2017-02-22T17:43:42Z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