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9" r:id="rId4"/>
    <p:sldId id="260" r:id="rId5"/>
    <p:sldId id="261" r:id="rId6"/>
    <p:sldId id="262" r:id="rId7"/>
    <p:sldId id="263" r:id="rId8"/>
    <p:sldId id="291"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93" r:id="rId26"/>
    <p:sldId id="282" r:id="rId27"/>
    <p:sldId id="283" r:id="rId28"/>
    <p:sldId id="284" r:id="rId29"/>
    <p:sldId id="281" r:id="rId30"/>
    <p:sldId id="290" r:id="rId31"/>
    <p:sldId id="285" r:id="rId32"/>
    <p:sldId id="286" r:id="rId33"/>
    <p:sldId id="292" r:id="rId34"/>
    <p:sldId id="287" r:id="rId35"/>
    <p:sldId id="288" r:id="rId36"/>
    <p:sldId id="289" r:id="rId3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C76A4D"/>
    <a:srgbClr val="6666FF"/>
    <a:srgbClr val="9999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50" autoAdjust="0"/>
  </p:normalViewPr>
  <p:slideViewPr>
    <p:cSldViewPr>
      <p:cViewPr>
        <p:scale>
          <a:sx n="60" d="100"/>
          <a:sy n="60" d="100"/>
        </p:scale>
        <p:origin x="-1656" y="-2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866FB-B030-4D63-8829-582F07A47036}" type="doc">
      <dgm:prSet loTypeId="urn:microsoft.com/office/officeart/2005/8/layout/process5" loCatId="process" qsTypeId="urn:microsoft.com/office/officeart/2005/8/quickstyle/simple1" qsCatId="simple" csTypeId="urn:microsoft.com/office/officeart/2005/8/colors/accent0_1" csCatId="mainScheme" phldr="1"/>
      <dgm:spPr/>
      <dgm:t>
        <a:bodyPr/>
        <a:lstStyle/>
        <a:p>
          <a:endParaRPr lang="pt-BR"/>
        </a:p>
      </dgm:t>
    </dgm:pt>
    <dgm:pt modelId="{F75ED90C-65C3-4B2C-98D6-3A36592DE763}">
      <dgm:prSet phldrT="[Texto]"/>
      <dgm:spPr/>
      <dgm:t>
        <a:bodyPr/>
        <a:lstStyle/>
        <a:p>
          <a:r>
            <a:rPr lang="pt-BR" dirty="0" smtClean="0"/>
            <a:t>Pesquisa bibliográfica</a:t>
          </a:r>
          <a:endParaRPr lang="pt-BR" dirty="0"/>
        </a:p>
      </dgm:t>
    </dgm:pt>
    <dgm:pt modelId="{A48A3463-35E0-4576-9D6F-50980EAAD09E}" type="parTrans" cxnId="{52DADE47-59FA-4427-9DD5-480607B9BE0C}">
      <dgm:prSet/>
      <dgm:spPr/>
      <dgm:t>
        <a:bodyPr/>
        <a:lstStyle/>
        <a:p>
          <a:endParaRPr lang="pt-BR"/>
        </a:p>
      </dgm:t>
    </dgm:pt>
    <dgm:pt modelId="{8F1DBE52-ED32-47CD-BB8D-16154761DAC8}" type="sibTrans" cxnId="{52DADE47-59FA-4427-9DD5-480607B9BE0C}">
      <dgm:prSet/>
      <dgm:spPr/>
      <dgm:t>
        <a:bodyPr/>
        <a:lstStyle/>
        <a:p>
          <a:endParaRPr lang="pt-BR"/>
        </a:p>
      </dgm:t>
    </dgm:pt>
    <dgm:pt modelId="{56CA14C0-98AB-4235-9621-09528E26113D}">
      <dgm:prSet phldrT="[Texto]"/>
      <dgm:spPr/>
      <dgm:t>
        <a:bodyPr/>
        <a:lstStyle/>
        <a:p>
          <a:r>
            <a:rPr lang="pt-BR" dirty="0" smtClean="0"/>
            <a:t>Levantamento de dados </a:t>
          </a:r>
          <a:r>
            <a:rPr lang="pt-BR" i="1" dirty="0" smtClean="0"/>
            <a:t>in loco </a:t>
          </a:r>
          <a:r>
            <a:rPr lang="pt-BR" i="0" dirty="0" smtClean="0"/>
            <a:t>e em </a:t>
          </a:r>
          <a:r>
            <a:rPr lang="pt-BR" dirty="0" smtClean="0"/>
            <a:t>órgãos oficiais governamentais e não-governamentais. </a:t>
          </a:r>
          <a:endParaRPr lang="pt-BR" i="0" dirty="0"/>
        </a:p>
      </dgm:t>
    </dgm:pt>
    <dgm:pt modelId="{27D75312-E428-4241-B07C-70C08FBA728C}" type="parTrans" cxnId="{39C728E1-F863-493D-9004-850C1D26FF5B}">
      <dgm:prSet/>
      <dgm:spPr/>
      <dgm:t>
        <a:bodyPr/>
        <a:lstStyle/>
        <a:p>
          <a:endParaRPr lang="pt-BR"/>
        </a:p>
      </dgm:t>
    </dgm:pt>
    <dgm:pt modelId="{ED9408E5-EDAD-453C-92E5-3846CD1BA572}" type="sibTrans" cxnId="{39C728E1-F863-493D-9004-850C1D26FF5B}">
      <dgm:prSet/>
      <dgm:spPr/>
      <dgm:t>
        <a:bodyPr/>
        <a:lstStyle/>
        <a:p>
          <a:endParaRPr lang="pt-BR"/>
        </a:p>
      </dgm:t>
    </dgm:pt>
    <dgm:pt modelId="{85456634-91A6-4FB9-86D5-F803E4403B9E}">
      <dgm:prSet phldrT="[Texto]"/>
      <dgm:spPr/>
      <dgm:t>
        <a:bodyPr/>
        <a:lstStyle/>
        <a:p>
          <a:r>
            <a:rPr lang="pt-BR" dirty="0" smtClean="0"/>
            <a:t>Mapeamento das deficiências e diagnóstico</a:t>
          </a:r>
          <a:endParaRPr lang="pt-BR" dirty="0"/>
        </a:p>
      </dgm:t>
    </dgm:pt>
    <dgm:pt modelId="{7CEEFFD6-882A-411B-8BBB-C55947E813B1}" type="parTrans" cxnId="{2DB12A39-9C7F-480B-843F-73940709C3BC}">
      <dgm:prSet/>
      <dgm:spPr/>
      <dgm:t>
        <a:bodyPr/>
        <a:lstStyle/>
        <a:p>
          <a:endParaRPr lang="pt-BR"/>
        </a:p>
      </dgm:t>
    </dgm:pt>
    <dgm:pt modelId="{CBE4ACF8-B9E7-4675-82C4-A7D2C7CE19E9}" type="sibTrans" cxnId="{2DB12A39-9C7F-480B-843F-73940709C3BC}">
      <dgm:prSet/>
      <dgm:spPr/>
      <dgm:t>
        <a:bodyPr/>
        <a:lstStyle/>
        <a:p>
          <a:endParaRPr lang="pt-BR"/>
        </a:p>
      </dgm:t>
    </dgm:pt>
    <dgm:pt modelId="{AE2CBCD2-14F1-445C-8EB5-C9403DB22184}">
      <dgm:prSet phldrT="[Texto]"/>
      <dgm:spPr/>
      <dgm:t>
        <a:bodyPr/>
        <a:lstStyle/>
        <a:p>
          <a:r>
            <a:rPr lang="pt-BR" dirty="0" smtClean="0"/>
            <a:t>Proposta de intervenção</a:t>
          </a:r>
          <a:endParaRPr lang="pt-BR" dirty="0"/>
        </a:p>
      </dgm:t>
    </dgm:pt>
    <dgm:pt modelId="{CC3AA9EC-86D9-47F1-97AF-3F8980FAB3E9}" type="parTrans" cxnId="{B2EA0A39-C831-4A8D-9C88-4FC8C79567DE}">
      <dgm:prSet/>
      <dgm:spPr/>
      <dgm:t>
        <a:bodyPr/>
        <a:lstStyle/>
        <a:p>
          <a:endParaRPr lang="pt-BR"/>
        </a:p>
      </dgm:t>
    </dgm:pt>
    <dgm:pt modelId="{63642AC5-F761-4828-A7EB-33FB432712B1}" type="sibTrans" cxnId="{B2EA0A39-C831-4A8D-9C88-4FC8C79567DE}">
      <dgm:prSet/>
      <dgm:spPr/>
      <dgm:t>
        <a:bodyPr/>
        <a:lstStyle/>
        <a:p>
          <a:endParaRPr lang="pt-BR"/>
        </a:p>
      </dgm:t>
    </dgm:pt>
    <dgm:pt modelId="{F04F851A-F9DC-4B9F-B5C2-472E2F625021}" type="pres">
      <dgm:prSet presAssocID="{D5B866FB-B030-4D63-8829-582F07A47036}" presName="diagram" presStyleCnt="0">
        <dgm:presLayoutVars>
          <dgm:dir/>
          <dgm:resizeHandles val="exact"/>
        </dgm:presLayoutVars>
      </dgm:prSet>
      <dgm:spPr/>
      <dgm:t>
        <a:bodyPr/>
        <a:lstStyle/>
        <a:p>
          <a:endParaRPr lang="pt-BR"/>
        </a:p>
      </dgm:t>
    </dgm:pt>
    <dgm:pt modelId="{19681314-6BFA-4106-9CFD-E4BED5AD3270}" type="pres">
      <dgm:prSet presAssocID="{F75ED90C-65C3-4B2C-98D6-3A36592DE763}" presName="node" presStyleLbl="node1" presStyleIdx="0" presStyleCnt="4">
        <dgm:presLayoutVars>
          <dgm:bulletEnabled val="1"/>
        </dgm:presLayoutVars>
      </dgm:prSet>
      <dgm:spPr/>
      <dgm:t>
        <a:bodyPr/>
        <a:lstStyle/>
        <a:p>
          <a:endParaRPr lang="pt-BR"/>
        </a:p>
      </dgm:t>
    </dgm:pt>
    <dgm:pt modelId="{B15A4DE2-1E3D-498D-B329-7C393F68E2D2}" type="pres">
      <dgm:prSet presAssocID="{8F1DBE52-ED32-47CD-BB8D-16154761DAC8}" presName="sibTrans" presStyleLbl="sibTrans2D1" presStyleIdx="0" presStyleCnt="3"/>
      <dgm:spPr/>
      <dgm:t>
        <a:bodyPr/>
        <a:lstStyle/>
        <a:p>
          <a:endParaRPr lang="pt-BR"/>
        </a:p>
      </dgm:t>
    </dgm:pt>
    <dgm:pt modelId="{B5743931-9F76-4A30-AD45-5F617FC2F6BB}" type="pres">
      <dgm:prSet presAssocID="{8F1DBE52-ED32-47CD-BB8D-16154761DAC8}" presName="connectorText" presStyleLbl="sibTrans2D1" presStyleIdx="0" presStyleCnt="3"/>
      <dgm:spPr/>
      <dgm:t>
        <a:bodyPr/>
        <a:lstStyle/>
        <a:p>
          <a:endParaRPr lang="pt-BR"/>
        </a:p>
      </dgm:t>
    </dgm:pt>
    <dgm:pt modelId="{80356052-1850-405F-AA93-DCA1326FB28A}" type="pres">
      <dgm:prSet presAssocID="{56CA14C0-98AB-4235-9621-09528E26113D}" presName="node" presStyleLbl="node1" presStyleIdx="1" presStyleCnt="4">
        <dgm:presLayoutVars>
          <dgm:bulletEnabled val="1"/>
        </dgm:presLayoutVars>
      </dgm:prSet>
      <dgm:spPr/>
      <dgm:t>
        <a:bodyPr/>
        <a:lstStyle/>
        <a:p>
          <a:endParaRPr lang="pt-BR"/>
        </a:p>
      </dgm:t>
    </dgm:pt>
    <dgm:pt modelId="{EF7D1FD0-AE39-4A70-92C5-D9E4F2E371BD}" type="pres">
      <dgm:prSet presAssocID="{ED9408E5-EDAD-453C-92E5-3846CD1BA572}" presName="sibTrans" presStyleLbl="sibTrans2D1" presStyleIdx="1" presStyleCnt="3"/>
      <dgm:spPr/>
      <dgm:t>
        <a:bodyPr/>
        <a:lstStyle/>
        <a:p>
          <a:endParaRPr lang="pt-BR"/>
        </a:p>
      </dgm:t>
    </dgm:pt>
    <dgm:pt modelId="{5C5F2509-4CDC-4A7D-898D-5CE3D453B9E3}" type="pres">
      <dgm:prSet presAssocID="{ED9408E5-EDAD-453C-92E5-3846CD1BA572}" presName="connectorText" presStyleLbl="sibTrans2D1" presStyleIdx="1" presStyleCnt="3"/>
      <dgm:spPr/>
      <dgm:t>
        <a:bodyPr/>
        <a:lstStyle/>
        <a:p>
          <a:endParaRPr lang="pt-BR"/>
        </a:p>
      </dgm:t>
    </dgm:pt>
    <dgm:pt modelId="{D10A69DB-D505-4E94-88D5-6CC8503D16FE}" type="pres">
      <dgm:prSet presAssocID="{85456634-91A6-4FB9-86D5-F803E4403B9E}" presName="node" presStyleLbl="node1" presStyleIdx="2" presStyleCnt="4">
        <dgm:presLayoutVars>
          <dgm:bulletEnabled val="1"/>
        </dgm:presLayoutVars>
      </dgm:prSet>
      <dgm:spPr/>
      <dgm:t>
        <a:bodyPr/>
        <a:lstStyle/>
        <a:p>
          <a:endParaRPr lang="pt-BR"/>
        </a:p>
      </dgm:t>
    </dgm:pt>
    <dgm:pt modelId="{772B0B59-D0DF-4085-BFE3-95DF4077D81D}" type="pres">
      <dgm:prSet presAssocID="{CBE4ACF8-B9E7-4675-82C4-A7D2C7CE19E9}" presName="sibTrans" presStyleLbl="sibTrans2D1" presStyleIdx="2" presStyleCnt="3"/>
      <dgm:spPr/>
      <dgm:t>
        <a:bodyPr/>
        <a:lstStyle/>
        <a:p>
          <a:endParaRPr lang="pt-BR"/>
        </a:p>
      </dgm:t>
    </dgm:pt>
    <dgm:pt modelId="{CA3FF256-66F7-44E0-8BFA-E93A2B1CEEA1}" type="pres">
      <dgm:prSet presAssocID="{CBE4ACF8-B9E7-4675-82C4-A7D2C7CE19E9}" presName="connectorText" presStyleLbl="sibTrans2D1" presStyleIdx="2" presStyleCnt="3"/>
      <dgm:spPr/>
      <dgm:t>
        <a:bodyPr/>
        <a:lstStyle/>
        <a:p>
          <a:endParaRPr lang="pt-BR"/>
        </a:p>
      </dgm:t>
    </dgm:pt>
    <dgm:pt modelId="{46BDF357-983A-4DD2-9CE9-99BCB82815FB}" type="pres">
      <dgm:prSet presAssocID="{AE2CBCD2-14F1-445C-8EB5-C9403DB22184}" presName="node" presStyleLbl="node1" presStyleIdx="3" presStyleCnt="4">
        <dgm:presLayoutVars>
          <dgm:bulletEnabled val="1"/>
        </dgm:presLayoutVars>
      </dgm:prSet>
      <dgm:spPr/>
      <dgm:t>
        <a:bodyPr/>
        <a:lstStyle/>
        <a:p>
          <a:endParaRPr lang="pt-BR"/>
        </a:p>
      </dgm:t>
    </dgm:pt>
  </dgm:ptLst>
  <dgm:cxnLst>
    <dgm:cxn modelId="{07DA0B46-E0CC-43E9-82AA-A60D0F24B4F8}" type="presOf" srcId="{85456634-91A6-4FB9-86D5-F803E4403B9E}" destId="{D10A69DB-D505-4E94-88D5-6CC8503D16FE}" srcOrd="0" destOrd="0" presId="urn:microsoft.com/office/officeart/2005/8/layout/process5"/>
    <dgm:cxn modelId="{9D1D286F-DAAB-493A-869B-4B19F980B761}" type="presOf" srcId="{ED9408E5-EDAD-453C-92E5-3846CD1BA572}" destId="{5C5F2509-4CDC-4A7D-898D-5CE3D453B9E3}" srcOrd="1" destOrd="0" presId="urn:microsoft.com/office/officeart/2005/8/layout/process5"/>
    <dgm:cxn modelId="{39C728E1-F863-493D-9004-850C1D26FF5B}" srcId="{D5B866FB-B030-4D63-8829-582F07A47036}" destId="{56CA14C0-98AB-4235-9621-09528E26113D}" srcOrd="1" destOrd="0" parTransId="{27D75312-E428-4241-B07C-70C08FBA728C}" sibTransId="{ED9408E5-EDAD-453C-92E5-3846CD1BA572}"/>
    <dgm:cxn modelId="{73F24088-C507-4C40-A7FE-8C97F02A9238}" type="presOf" srcId="{AE2CBCD2-14F1-445C-8EB5-C9403DB22184}" destId="{46BDF357-983A-4DD2-9CE9-99BCB82815FB}" srcOrd="0" destOrd="0" presId="urn:microsoft.com/office/officeart/2005/8/layout/process5"/>
    <dgm:cxn modelId="{2B891543-FA72-460B-9570-BF6F0ED85CD5}" type="presOf" srcId="{8F1DBE52-ED32-47CD-BB8D-16154761DAC8}" destId="{B15A4DE2-1E3D-498D-B329-7C393F68E2D2}" srcOrd="0" destOrd="0" presId="urn:microsoft.com/office/officeart/2005/8/layout/process5"/>
    <dgm:cxn modelId="{345682AE-598F-470E-BD9D-16309431398D}" type="presOf" srcId="{8F1DBE52-ED32-47CD-BB8D-16154761DAC8}" destId="{B5743931-9F76-4A30-AD45-5F617FC2F6BB}" srcOrd="1" destOrd="0" presId="urn:microsoft.com/office/officeart/2005/8/layout/process5"/>
    <dgm:cxn modelId="{52DADE47-59FA-4427-9DD5-480607B9BE0C}" srcId="{D5B866FB-B030-4D63-8829-582F07A47036}" destId="{F75ED90C-65C3-4B2C-98D6-3A36592DE763}" srcOrd="0" destOrd="0" parTransId="{A48A3463-35E0-4576-9D6F-50980EAAD09E}" sibTransId="{8F1DBE52-ED32-47CD-BB8D-16154761DAC8}"/>
    <dgm:cxn modelId="{270959D4-83EA-4F15-A9A9-6D290E9D0C25}" type="presOf" srcId="{CBE4ACF8-B9E7-4675-82C4-A7D2C7CE19E9}" destId="{CA3FF256-66F7-44E0-8BFA-E93A2B1CEEA1}" srcOrd="1" destOrd="0" presId="urn:microsoft.com/office/officeart/2005/8/layout/process5"/>
    <dgm:cxn modelId="{2DB12A39-9C7F-480B-843F-73940709C3BC}" srcId="{D5B866FB-B030-4D63-8829-582F07A47036}" destId="{85456634-91A6-4FB9-86D5-F803E4403B9E}" srcOrd="2" destOrd="0" parTransId="{7CEEFFD6-882A-411B-8BBB-C55947E813B1}" sibTransId="{CBE4ACF8-B9E7-4675-82C4-A7D2C7CE19E9}"/>
    <dgm:cxn modelId="{557F2635-24AC-45D0-85DF-7890772B73D6}" type="presOf" srcId="{ED9408E5-EDAD-453C-92E5-3846CD1BA572}" destId="{EF7D1FD0-AE39-4A70-92C5-D9E4F2E371BD}" srcOrd="0" destOrd="0" presId="urn:microsoft.com/office/officeart/2005/8/layout/process5"/>
    <dgm:cxn modelId="{B2EA0A39-C831-4A8D-9C88-4FC8C79567DE}" srcId="{D5B866FB-B030-4D63-8829-582F07A47036}" destId="{AE2CBCD2-14F1-445C-8EB5-C9403DB22184}" srcOrd="3" destOrd="0" parTransId="{CC3AA9EC-86D9-47F1-97AF-3F8980FAB3E9}" sibTransId="{63642AC5-F761-4828-A7EB-33FB432712B1}"/>
    <dgm:cxn modelId="{2A27D316-08C7-45F0-87A1-AE0AAF9C6F3F}" type="presOf" srcId="{CBE4ACF8-B9E7-4675-82C4-A7D2C7CE19E9}" destId="{772B0B59-D0DF-4085-BFE3-95DF4077D81D}" srcOrd="0" destOrd="0" presId="urn:microsoft.com/office/officeart/2005/8/layout/process5"/>
    <dgm:cxn modelId="{5EDB83DA-8556-4B57-ABEB-9856A4D7B1D1}" type="presOf" srcId="{D5B866FB-B030-4D63-8829-582F07A47036}" destId="{F04F851A-F9DC-4B9F-B5C2-472E2F625021}" srcOrd="0" destOrd="0" presId="urn:microsoft.com/office/officeart/2005/8/layout/process5"/>
    <dgm:cxn modelId="{3D538E32-8420-4BB2-8397-B6BC8CD38DB8}" type="presOf" srcId="{56CA14C0-98AB-4235-9621-09528E26113D}" destId="{80356052-1850-405F-AA93-DCA1326FB28A}" srcOrd="0" destOrd="0" presId="urn:microsoft.com/office/officeart/2005/8/layout/process5"/>
    <dgm:cxn modelId="{C026FBA4-9CD8-476F-86AE-DFBC3FFD6C77}" type="presOf" srcId="{F75ED90C-65C3-4B2C-98D6-3A36592DE763}" destId="{19681314-6BFA-4106-9CFD-E4BED5AD3270}" srcOrd="0" destOrd="0" presId="urn:microsoft.com/office/officeart/2005/8/layout/process5"/>
    <dgm:cxn modelId="{642FD71E-2F3A-4F81-8505-34A99E543E91}" type="presParOf" srcId="{F04F851A-F9DC-4B9F-B5C2-472E2F625021}" destId="{19681314-6BFA-4106-9CFD-E4BED5AD3270}" srcOrd="0" destOrd="0" presId="urn:microsoft.com/office/officeart/2005/8/layout/process5"/>
    <dgm:cxn modelId="{07563197-784A-4C2C-B8DF-B5AD9BF57D6B}" type="presParOf" srcId="{F04F851A-F9DC-4B9F-B5C2-472E2F625021}" destId="{B15A4DE2-1E3D-498D-B329-7C393F68E2D2}" srcOrd="1" destOrd="0" presId="urn:microsoft.com/office/officeart/2005/8/layout/process5"/>
    <dgm:cxn modelId="{24815B38-6FA9-40D1-9853-2C06C864EC56}" type="presParOf" srcId="{B15A4DE2-1E3D-498D-B329-7C393F68E2D2}" destId="{B5743931-9F76-4A30-AD45-5F617FC2F6BB}" srcOrd="0" destOrd="0" presId="urn:microsoft.com/office/officeart/2005/8/layout/process5"/>
    <dgm:cxn modelId="{D70744AA-9F73-4924-ACAA-6503E992B1BF}" type="presParOf" srcId="{F04F851A-F9DC-4B9F-B5C2-472E2F625021}" destId="{80356052-1850-405F-AA93-DCA1326FB28A}" srcOrd="2" destOrd="0" presId="urn:microsoft.com/office/officeart/2005/8/layout/process5"/>
    <dgm:cxn modelId="{736266C2-7D16-439B-9E7D-83BEBAED060F}" type="presParOf" srcId="{F04F851A-F9DC-4B9F-B5C2-472E2F625021}" destId="{EF7D1FD0-AE39-4A70-92C5-D9E4F2E371BD}" srcOrd="3" destOrd="0" presId="urn:microsoft.com/office/officeart/2005/8/layout/process5"/>
    <dgm:cxn modelId="{87F0EB8D-8C66-4260-A3C8-676134FFFE06}" type="presParOf" srcId="{EF7D1FD0-AE39-4A70-92C5-D9E4F2E371BD}" destId="{5C5F2509-4CDC-4A7D-898D-5CE3D453B9E3}" srcOrd="0" destOrd="0" presId="urn:microsoft.com/office/officeart/2005/8/layout/process5"/>
    <dgm:cxn modelId="{A1615C2E-9778-4220-8254-931C65295EB7}" type="presParOf" srcId="{F04F851A-F9DC-4B9F-B5C2-472E2F625021}" destId="{D10A69DB-D505-4E94-88D5-6CC8503D16FE}" srcOrd="4" destOrd="0" presId="urn:microsoft.com/office/officeart/2005/8/layout/process5"/>
    <dgm:cxn modelId="{1A774F23-8E5F-477C-A5E2-7232B8794FE0}" type="presParOf" srcId="{F04F851A-F9DC-4B9F-B5C2-472E2F625021}" destId="{772B0B59-D0DF-4085-BFE3-95DF4077D81D}" srcOrd="5" destOrd="0" presId="urn:microsoft.com/office/officeart/2005/8/layout/process5"/>
    <dgm:cxn modelId="{D461EB63-3627-4900-B525-DA7C0FBB876B}" type="presParOf" srcId="{772B0B59-D0DF-4085-BFE3-95DF4077D81D}" destId="{CA3FF256-66F7-44E0-8BFA-E93A2B1CEEA1}" srcOrd="0" destOrd="0" presId="urn:microsoft.com/office/officeart/2005/8/layout/process5"/>
    <dgm:cxn modelId="{4A310475-E8F3-4E64-A952-58FA9D623FF3}" type="presParOf" srcId="{F04F851A-F9DC-4B9F-B5C2-472E2F625021}" destId="{46BDF357-983A-4DD2-9CE9-99BCB82815FB}"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7846E7F-F788-4568-82F1-51380677B4A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pt-BR"/>
        </a:p>
      </dgm:t>
    </dgm:pt>
    <dgm:pt modelId="{0C9452D6-D3C0-4EA3-B94A-0480711F4D95}">
      <dgm:prSet phldrT="[Texto]" custT="1"/>
      <dgm:spPr/>
      <dgm:t>
        <a:bodyPr/>
        <a:lstStyle/>
        <a:p>
          <a:r>
            <a:rPr lang="pt-BR" sz="2000" b="1" i="0" dirty="0" smtClean="0">
              <a:latin typeface="Tw Cen MT" panose="020B0602020104020603" pitchFamily="34" charset="0"/>
            </a:rPr>
            <a:t>O Rio e a Cidade</a:t>
          </a:r>
          <a:endParaRPr lang="pt-BR" sz="2000" b="1" dirty="0">
            <a:latin typeface="Tw Cen MT" panose="020B0602020104020603" pitchFamily="34" charset="0"/>
          </a:endParaRPr>
        </a:p>
      </dgm:t>
    </dgm:pt>
    <dgm:pt modelId="{142DCBDB-52C8-4405-80FA-D0ED7BFBE6DE}" type="parTrans" cxnId="{DD6C25BE-D746-496D-902A-6E8965AF9CE2}">
      <dgm:prSet/>
      <dgm:spPr/>
      <dgm:t>
        <a:bodyPr/>
        <a:lstStyle/>
        <a:p>
          <a:endParaRPr lang="pt-BR"/>
        </a:p>
      </dgm:t>
    </dgm:pt>
    <dgm:pt modelId="{A47232F8-A40B-4E09-A370-B76CA580325F}" type="sibTrans" cxnId="{DD6C25BE-D746-496D-902A-6E8965AF9CE2}">
      <dgm:prSet/>
      <dgm:spPr/>
      <dgm:t>
        <a:bodyPr/>
        <a:lstStyle/>
        <a:p>
          <a:endParaRPr lang="pt-BR"/>
        </a:p>
      </dgm:t>
    </dgm:pt>
    <dgm:pt modelId="{5284EF21-0E2F-4A36-8D08-ECD9B79621C6}">
      <dgm:prSet phldrT="[Texto]" custT="1"/>
      <dgm:spPr/>
      <dgm:t>
        <a:bodyPr/>
        <a:lstStyle/>
        <a:p>
          <a:r>
            <a:rPr lang="pt-BR" sz="2000" dirty="0" smtClean="0">
              <a:latin typeface="Tw Cen MT" panose="020B0602020104020603" pitchFamily="34" charset="0"/>
            </a:rPr>
            <a:t>Gorski</a:t>
          </a:r>
          <a:endParaRPr lang="pt-BR" sz="2000" dirty="0">
            <a:latin typeface="Tw Cen MT" panose="020B0602020104020603" pitchFamily="34" charset="0"/>
          </a:endParaRPr>
        </a:p>
      </dgm:t>
    </dgm:pt>
    <dgm:pt modelId="{8FEA7596-0ED6-41FB-9372-BB54CB4D742A}" type="parTrans" cxnId="{3F3764C3-F719-4D31-91CB-B92FA6F1A2B4}">
      <dgm:prSet/>
      <dgm:spPr/>
      <dgm:t>
        <a:bodyPr/>
        <a:lstStyle/>
        <a:p>
          <a:endParaRPr lang="pt-BR"/>
        </a:p>
      </dgm:t>
    </dgm:pt>
    <dgm:pt modelId="{B2A97086-7EB5-4C53-A8F4-FF5C8B20AE6D}" type="sibTrans" cxnId="{3F3764C3-F719-4D31-91CB-B92FA6F1A2B4}">
      <dgm:prSet/>
      <dgm:spPr/>
      <dgm:t>
        <a:bodyPr/>
        <a:lstStyle/>
        <a:p>
          <a:endParaRPr lang="pt-BR"/>
        </a:p>
      </dgm:t>
    </dgm:pt>
    <dgm:pt modelId="{5D4874C2-1759-4E48-803B-6512583A0033}">
      <dgm:prSet phldrT="[Texto]" custT="1"/>
      <dgm:spPr/>
      <dgm:t>
        <a:bodyPr/>
        <a:lstStyle/>
        <a:p>
          <a:r>
            <a:rPr lang="pt-BR" sz="2000" b="1" i="0" dirty="0" smtClean="0">
              <a:latin typeface="Tw Cen MT" panose="020B0602020104020603" pitchFamily="34" charset="0"/>
            </a:rPr>
            <a:t>A Cidade e o Rio no contexto amazônico</a:t>
          </a:r>
          <a:endParaRPr lang="pt-BR" sz="2000" b="1" dirty="0">
            <a:latin typeface="Tw Cen MT" panose="020B0602020104020603" pitchFamily="34" charset="0"/>
          </a:endParaRPr>
        </a:p>
      </dgm:t>
    </dgm:pt>
    <dgm:pt modelId="{EEBA1355-6007-4E4C-9B73-173951B159D3}" type="parTrans" cxnId="{9C41462B-3A25-4173-AA2C-409F1B20A1D7}">
      <dgm:prSet/>
      <dgm:spPr/>
      <dgm:t>
        <a:bodyPr/>
        <a:lstStyle/>
        <a:p>
          <a:endParaRPr lang="pt-BR"/>
        </a:p>
      </dgm:t>
    </dgm:pt>
    <dgm:pt modelId="{45F1ADF4-8DF7-41CF-8E1A-AE7F00E9F63B}" type="sibTrans" cxnId="{9C41462B-3A25-4173-AA2C-409F1B20A1D7}">
      <dgm:prSet/>
      <dgm:spPr/>
      <dgm:t>
        <a:bodyPr/>
        <a:lstStyle/>
        <a:p>
          <a:endParaRPr lang="pt-BR"/>
        </a:p>
      </dgm:t>
    </dgm:pt>
    <dgm:pt modelId="{0EB06E6E-4BCA-4509-ADE0-E095AC7F0F19}">
      <dgm:prSet phldrT="[Texto]" custT="1"/>
      <dgm:spPr/>
      <dgm:t>
        <a:bodyPr/>
        <a:lstStyle/>
        <a:p>
          <a:r>
            <a:rPr lang="pt-BR" sz="2000" dirty="0" err="1" smtClean="0">
              <a:latin typeface="Tw Cen MT" panose="020B0602020104020603" pitchFamily="34" charset="0"/>
            </a:rPr>
            <a:t>Lefèbvre</a:t>
          </a:r>
          <a:r>
            <a:rPr lang="pt-BR" sz="2000" dirty="0" smtClean="0">
              <a:latin typeface="Tw Cen MT" panose="020B0602020104020603" pitchFamily="34" charset="0"/>
            </a:rPr>
            <a:t> </a:t>
          </a:r>
          <a:endParaRPr lang="pt-BR" sz="2000" dirty="0">
            <a:latin typeface="Tw Cen MT" panose="020B0602020104020603" pitchFamily="34" charset="0"/>
          </a:endParaRPr>
        </a:p>
      </dgm:t>
    </dgm:pt>
    <dgm:pt modelId="{E483FD8E-0764-4BD1-AB44-333CF511A8D3}" type="parTrans" cxnId="{7A7DA6FD-4E48-4D73-880C-44796BB69456}">
      <dgm:prSet/>
      <dgm:spPr/>
      <dgm:t>
        <a:bodyPr/>
        <a:lstStyle/>
        <a:p>
          <a:endParaRPr lang="pt-BR"/>
        </a:p>
      </dgm:t>
    </dgm:pt>
    <dgm:pt modelId="{33B9F813-46B1-40EB-843A-A7EF154F7403}" type="sibTrans" cxnId="{7A7DA6FD-4E48-4D73-880C-44796BB69456}">
      <dgm:prSet/>
      <dgm:spPr/>
      <dgm:t>
        <a:bodyPr/>
        <a:lstStyle/>
        <a:p>
          <a:endParaRPr lang="pt-BR"/>
        </a:p>
      </dgm:t>
    </dgm:pt>
    <dgm:pt modelId="{2EA3CBF8-7DC0-437F-ABB8-9D1B3C0E0958}">
      <dgm:prSet phldrT="[Texto]" custT="1"/>
      <dgm:spPr/>
      <dgm:t>
        <a:bodyPr/>
        <a:lstStyle/>
        <a:p>
          <a:r>
            <a:rPr lang="pt-BR" sz="2000" dirty="0" smtClean="0">
              <a:latin typeface="Tw Cen MT" panose="020B0602020104020603" pitchFamily="34" charset="0"/>
            </a:rPr>
            <a:t>Vicentini</a:t>
          </a:r>
          <a:endParaRPr lang="pt-BR" sz="2000" dirty="0">
            <a:latin typeface="Tw Cen MT" panose="020B0602020104020603" pitchFamily="34" charset="0"/>
          </a:endParaRPr>
        </a:p>
      </dgm:t>
    </dgm:pt>
    <dgm:pt modelId="{55A5D739-FEA6-4A66-AE61-E46AB4A75D57}" type="parTrans" cxnId="{B082E83D-C5ED-4682-8361-99FCFB5FA656}">
      <dgm:prSet/>
      <dgm:spPr/>
      <dgm:t>
        <a:bodyPr/>
        <a:lstStyle/>
        <a:p>
          <a:endParaRPr lang="pt-BR"/>
        </a:p>
      </dgm:t>
    </dgm:pt>
    <dgm:pt modelId="{3B6AF898-8FD5-4FB1-B1BF-33D5B73A2B17}" type="sibTrans" cxnId="{B082E83D-C5ED-4682-8361-99FCFB5FA656}">
      <dgm:prSet/>
      <dgm:spPr/>
      <dgm:t>
        <a:bodyPr/>
        <a:lstStyle/>
        <a:p>
          <a:endParaRPr lang="pt-BR"/>
        </a:p>
      </dgm:t>
    </dgm:pt>
    <dgm:pt modelId="{F45E75EF-65E8-4AD8-9CAA-BA8A7DC199B4}">
      <dgm:prSet phldrT="[Texto]" custT="1"/>
      <dgm:spPr/>
      <dgm:t>
        <a:bodyPr/>
        <a:lstStyle/>
        <a:p>
          <a:r>
            <a:rPr lang="pt-BR" sz="2000" b="1" i="0" dirty="0" smtClean="0">
              <a:latin typeface="Tw Cen MT" panose="020B0602020104020603" pitchFamily="34" charset="0"/>
            </a:rPr>
            <a:t>O Rio Amazonas e Macapá</a:t>
          </a:r>
          <a:endParaRPr lang="pt-BR" sz="2000" b="1" dirty="0">
            <a:latin typeface="Tw Cen MT" panose="020B0602020104020603" pitchFamily="34" charset="0"/>
          </a:endParaRPr>
        </a:p>
      </dgm:t>
    </dgm:pt>
    <dgm:pt modelId="{DF48B609-8001-49D4-AC4A-B34B75E9F92C}" type="parTrans" cxnId="{68EF55F4-2DC9-4854-88E1-36899027EE0E}">
      <dgm:prSet/>
      <dgm:spPr/>
      <dgm:t>
        <a:bodyPr/>
        <a:lstStyle/>
        <a:p>
          <a:endParaRPr lang="pt-BR"/>
        </a:p>
      </dgm:t>
    </dgm:pt>
    <dgm:pt modelId="{2996EE33-95D2-4BE8-A011-6F6AD3DE75F1}" type="sibTrans" cxnId="{68EF55F4-2DC9-4854-88E1-36899027EE0E}">
      <dgm:prSet/>
      <dgm:spPr/>
      <dgm:t>
        <a:bodyPr/>
        <a:lstStyle/>
        <a:p>
          <a:endParaRPr lang="pt-BR"/>
        </a:p>
      </dgm:t>
    </dgm:pt>
    <dgm:pt modelId="{D4738BFF-37E0-4747-A135-AE7646FC5AC8}">
      <dgm:prSet phldrT="[Texto]" custT="1"/>
      <dgm:spPr/>
      <dgm:t>
        <a:bodyPr/>
        <a:lstStyle/>
        <a:p>
          <a:r>
            <a:rPr lang="pt-BR" sz="2000" dirty="0" smtClean="0">
              <a:latin typeface="Tw Cen MT" panose="020B0602020104020603" pitchFamily="34" charset="0"/>
            </a:rPr>
            <a:t>Araújo</a:t>
          </a:r>
          <a:endParaRPr lang="pt-BR" sz="2000" dirty="0">
            <a:latin typeface="Tw Cen MT" panose="020B0602020104020603" pitchFamily="34" charset="0"/>
          </a:endParaRPr>
        </a:p>
      </dgm:t>
    </dgm:pt>
    <dgm:pt modelId="{6657D0E2-CE27-42B4-9934-8EDABAE35725}" type="parTrans" cxnId="{425EBAC0-3B51-402D-A815-55E1454DFD22}">
      <dgm:prSet/>
      <dgm:spPr/>
      <dgm:t>
        <a:bodyPr/>
        <a:lstStyle/>
        <a:p>
          <a:endParaRPr lang="pt-BR"/>
        </a:p>
      </dgm:t>
    </dgm:pt>
    <dgm:pt modelId="{455C7E0B-4BFC-42FD-B427-B8566999C802}" type="sibTrans" cxnId="{425EBAC0-3B51-402D-A815-55E1454DFD22}">
      <dgm:prSet/>
      <dgm:spPr/>
      <dgm:t>
        <a:bodyPr/>
        <a:lstStyle/>
        <a:p>
          <a:endParaRPr lang="pt-BR"/>
        </a:p>
      </dgm:t>
    </dgm:pt>
    <dgm:pt modelId="{2A854A10-81C7-4D30-8F7F-0DDEBF830484}">
      <dgm:prSet phldrT="[Texto]" custT="1"/>
      <dgm:spPr/>
      <dgm:t>
        <a:bodyPr/>
        <a:lstStyle/>
        <a:p>
          <a:r>
            <a:rPr lang="pt-BR" sz="2000" dirty="0" err="1" smtClean="0">
              <a:latin typeface="Tw Cen MT" panose="020B0602020104020603" pitchFamily="34" charset="0"/>
            </a:rPr>
            <a:t>Porath</a:t>
          </a:r>
          <a:endParaRPr lang="pt-BR" sz="2000" dirty="0">
            <a:latin typeface="Tw Cen MT" panose="020B0602020104020603" pitchFamily="34" charset="0"/>
          </a:endParaRPr>
        </a:p>
      </dgm:t>
    </dgm:pt>
    <dgm:pt modelId="{EB012CDB-724B-4596-B84F-14A264FCB87C}" type="parTrans" cxnId="{BC3C2E41-9723-4CEE-A083-2902FA02E225}">
      <dgm:prSet/>
      <dgm:spPr/>
      <dgm:t>
        <a:bodyPr/>
        <a:lstStyle/>
        <a:p>
          <a:endParaRPr lang="pt-BR"/>
        </a:p>
      </dgm:t>
    </dgm:pt>
    <dgm:pt modelId="{81190E64-6880-4FEA-973E-D6B8BB4E4120}" type="sibTrans" cxnId="{BC3C2E41-9723-4CEE-A083-2902FA02E225}">
      <dgm:prSet/>
      <dgm:spPr/>
      <dgm:t>
        <a:bodyPr/>
        <a:lstStyle/>
        <a:p>
          <a:endParaRPr lang="pt-BR"/>
        </a:p>
      </dgm:t>
    </dgm:pt>
    <dgm:pt modelId="{DE48737C-6B28-4350-9491-9DB6DA68A124}">
      <dgm:prSet phldrT="[Texto]" custT="1"/>
      <dgm:spPr/>
      <dgm:t>
        <a:bodyPr/>
        <a:lstStyle/>
        <a:p>
          <a:r>
            <a:rPr lang="pt-BR" sz="2000" dirty="0" smtClean="0">
              <a:latin typeface="Tw Cen MT" panose="020B0602020104020603" pitchFamily="34" charset="0"/>
            </a:rPr>
            <a:t>Benévolo</a:t>
          </a:r>
          <a:endParaRPr lang="pt-BR" sz="2000" dirty="0">
            <a:latin typeface="Tw Cen MT" panose="020B0602020104020603" pitchFamily="34" charset="0"/>
          </a:endParaRPr>
        </a:p>
      </dgm:t>
    </dgm:pt>
    <dgm:pt modelId="{9015761E-356F-495C-B245-2BEA21A9A53F}" type="parTrans" cxnId="{F16E27FB-9F5D-4B9C-8956-5C83278D0986}">
      <dgm:prSet/>
      <dgm:spPr/>
      <dgm:t>
        <a:bodyPr/>
        <a:lstStyle/>
        <a:p>
          <a:endParaRPr lang="pt-BR"/>
        </a:p>
      </dgm:t>
    </dgm:pt>
    <dgm:pt modelId="{9EE4A62E-CB65-46FE-AD33-6BB4DB4AACC5}" type="sibTrans" cxnId="{F16E27FB-9F5D-4B9C-8956-5C83278D0986}">
      <dgm:prSet/>
      <dgm:spPr/>
      <dgm:t>
        <a:bodyPr/>
        <a:lstStyle/>
        <a:p>
          <a:endParaRPr lang="pt-BR"/>
        </a:p>
      </dgm:t>
    </dgm:pt>
    <dgm:pt modelId="{A4EFD6E3-D903-4775-B07E-F689CEA67050}">
      <dgm:prSet phldrT="[Texto]" custT="1"/>
      <dgm:spPr/>
      <dgm:t>
        <a:bodyPr/>
        <a:lstStyle/>
        <a:p>
          <a:r>
            <a:rPr lang="pt-BR" sz="2000" dirty="0" smtClean="0">
              <a:latin typeface="Tw Cen MT" panose="020B0602020104020603" pitchFamily="34" charset="0"/>
            </a:rPr>
            <a:t>Costa</a:t>
          </a:r>
          <a:endParaRPr lang="pt-BR" sz="2000" dirty="0">
            <a:latin typeface="Tw Cen MT" panose="020B0602020104020603" pitchFamily="34" charset="0"/>
          </a:endParaRPr>
        </a:p>
      </dgm:t>
    </dgm:pt>
    <dgm:pt modelId="{6C09828A-EE34-4D9A-88A2-71CC0B732037}" type="parTrans" cxnId="{9A0486F2-D105-4FCA-BD87-4355B09D0926}">
      <dgm:prSet/>
      <dgm:spPr/>
      <dgm:t>
        <a:bodyPr/>
        <a:lstStyle/>
        <a:p>
          <a:endParaRPr lang="pt-BR"/>
        </a:p>
      </dgm:t>
    </dgm:pt>
    <dgm:pt modelId="{FEE99E63-BAE0-463C-B41D-A5348AC51F11}" type="sibTrans" cxnId="{9A0486F2-D105-4FCA-BD87-4355B09D0926}">
      <dgm:prSet/>
      <dgm:spPr/>
      <dgm:t>
        <a:bodyPr/>
        <a:lstStyle/>
        <a:p>
          <a:endParaRPr lang="pt-BR"/>
        </a:p>
      </dgm:t>
    </dgm:pt>
    <dgm:pt modelId="{3E5D6B1A-2329-4153-A95B-0A750B9620BE}">
      <dgm:prSet phldrT="[Texto]" custT="1"/>
      <dgm:spPr/>
      <dgm:t>
        <a:bodyPr/>
        <a:lstStyle/>
        <a:p>
          <a:r>
            <a:rPr lang="pt-BR" sz="2000" dirty="0" err="1" smtClean="0">
              <a:latin typeface="Tw Cen MT" panose="020B0602020104020603" pitchFamily="34" charset="0"/>
            </a:rPr>
            <a:t>Holgz</a:t>
          </a:r>
          <a:endParaRPr lang="pt-BR" sz="2000" dirty="0">
            <a:latin typeface="Tw Cen MT" panose="020B0602020104020603" pitchFamily="34" charset="0"/>
          </a:endParaRPr>
        </a:p>
      </dgm:t>
    </dgm:pt>
    <dgm:pt modelId="{FE853B42-61E7-4E54-9698-F426CC2BCE3B}" type="parTrans" cxnId="{078B4284-C907-4EFB-9D2F-CB79CB2614AB}">
      <dgm:prSet/>
      <dgm:spPr/>
      <dgm:t>
        <a:bodyPr/>
        <a:lstStyle/>
        <a:p>
          <a:endParaRPr lang="pt-BR"/>
        </a:p>
      </dgm:t>
    </dgm:pt>
    <dgm:pt modelId="{FE9CD561-CD99-496B-9D16-BED02A77CD6B}" type="sibTrans" cxnId="{078B4284-C907-4EFB-9D2F-CB79CB2614AB}">
      <dgm:prSet/>
      <dgm:spPr/>
      <dgm:t>
        <a:bodyPr/>
        <a:lstStyle/>
        <a:p>
          <a:endParaRPr lang="pt-BR"/>
        </a:p>
      </dgm:t>
    </dgm:pt>
    <dgm:pt modelId="{36496BD5-E012-456C-AE88-3D109D7E428E}">
      <dgm:prSet phldrT="[Texto]" custT="1"/>
      <dgm:spPr/>
      <dgm:t>
        <a:bodyPr/>
        <a:lstStyle/>
        <a:p>
          <a:r>
            <a:rPr lang="pt-BR" sz="2000" dirty="0" smtClean="0">
              <a:latin typeface="Tw Cen MT" panose="020B0602020104020603" pitchFamily="34" charset="0"/>
            </a:rPr>
            <a:t>Santos</a:t>
          </a:r>
          <a:endParaRPr lang="pt-BR" sz="2000" dirty="0">
            <a:latin typeface="Tw Cen MT" panose="020B0602020104020603" pitchFamily="34" charset="0"/>
          </a:endParaRPr>
        </a:p>
      </dgm:t>
    </dgm:pt>
    <dgm:pt modelId="{329137AB-BF33-4BB5-8B15-2E143DE4635D}" type="parTrans" cxnId="{E4934005-AB3E-471F-BF3E-A933983EA013}">
      <dgm:prSet/>
      <dgm:spPr/>
      <dgm:t>
        <a:bodyPr/>
        <a:lstStyle/>
        <a:p>
          <a:endParaRPr lang="pt-BR"/>
        </a:p>
      </dgm:t>
    </dgm:pt>
    <dgm:pt modelId="{10EE3649-E27A-4125-9264-191883B75E54}" type="sibTrans" cxnId="{E4934005-AB3E-471F-BF3E-A933983EA013}">
      <dgm:prSet/>
      <dgm:spPr/>
      <dgm:t>
        <a:bodyPr/>
        <a:lstStyle/>
        <a:p>
          <a:endParaRPr lang="pt-BR"/>
        </a:p>
      </dgm:t>
    </dgm:pt>
    <dgm:pt modelId="{5BC6FE6A-6668-4BDF-A867-C97005301151}">
      <dgm:prSet phldrT="[Texto]" custT="1"/>
      <dgm:spPr/>
      <dgm:t>
        <a:bodyPr/>
        <a:lstStyle/>
        <a:p>
          <a:r>
            <a:rPr lang="pt-BR" sz="2000" dirty="0" smtClean="0">
              <a:latin typeface="Tw Cen MT" panose="020B0602020104020603" pitchFamily="34" charset="0"/>
            </a:rPr>
            <a:t>Trindade Júnior et al</a:t>
          </a:r>
          <a:endParaRPr lang="pt-BR" sz="2000" dirty="0">
            <a:latin typeface="Tw Cen MT" panose="020B0602020104020603" pitchFamily="34" charset="0"/>
          </a:endParaRPr>
        </a:p>
      </dgm:t>
    </dgm:pt>
    <dgm:pt modelId="{4CAE3964-0723-4BFA-9C88-D7CE367F1A39}" type="parTrans" cxnId="{601DB91C-8206-43CB-889D-90250B5F5830}">
      <dgm:prSet/>
      <dgm:spPr/>
      <dgm:t>
        <a:bodyPr/>
        <a:lstStyle/>
        <a:p>
          <a:endParaRPr lang="pt-BR"/>
        </a:p>
      </dgm:t>
    </dgm:pt>
    <dgm:pt modelId="{5520C2B4-8D74-4821-8EF2-5EE777A63AAF}" type="sibTrans" cxnId="{601DB91C-8206-43CB-889D-90250B5F5830}">
      <dgm:prSet/>
      <dgm:spPr/>
      <dgm:t>
        <a:bodyPr/>
        <a:lstStyle/>
        <a:p>
          <a:endParaRPr lang="pt-BR"/>
        </a:p>
      </dgm:t>
    </dgm:pt>
    <dgm:pt modelId="{17868492-DD11-4200-938A-1F153C6D919B}">
      <dgm:prSet phldrT="[Texto]" custT="1"/>
      <dgm:spPr/>
      <dgm:t>
        <a:bodyPr/>
        <a:lstStyle/>
        <a:p>
          <a:r>
            <a:rPr lang="pt-BR" sz="2000" dirty="0" smtClean="0">
              <a:latin typeface="Tw Cen MT" panose="020B0602020104020603" pitchFamily="34" charset="0"/>
            </a:rPr>
            <a:t>Gonçalves</a:t>
          </a:r>
          <a:endParaRPr lang="pt-BR" sz="2000" dirty="0">
            <a:latin typeface="Tw Cen MT" panose="020B0602020104020603" pitchFamily="34" charset="0"/>
          </a:endParaRPr>
        </a:p>
      </dgm:t>
    </dgm:pt>
    <dgm:pt modelId="{315C3484-B2AF-4A87-9DE6-A181ABE23EDC}" type="parTrans" cxnId="{50EEB977-CAA9-4EBF-AC66-392533068FFE}">
      <dgm:prSet/>
      <dgm:spPr/>
      <dgm:t>
        <a:bodyPr/>
        <a:lstStyle/>
        <a:p>
          <a:endParaRPr lang="pt-BR"/>
        </a:p>
      </dgm:t>
    </dgm:pt>
    <dgm:pt modelId="{1C94B3F1-BBE1-4D4D-956E-5C0E0EF167F9}" type="sibTrans" cxnId="{50EEB977-CAA9-4EBF-AC66-392533068FFE}">
      <dgm:prSet/>
      <dgm:spPr/>
      <dgm:t>
        <a:bodyPr/>
        <a:lstStyle/>
        <a:p>
          <a:endParaRPr lang="pt-BR"/>
        </a:p>
      </dgm:t>
    </dgm:pt>
    <dgm:pt modelId="{36E50C45-DBC0-4F25-BF83-6AEC86B2B9C6}">
      <dgm:prSet phldrT="[Texto]" custT="1"/>
      <dgm:spPr/>
      <dgm:t>
        <a:bodyPr/>
        <a:lstStyle/>
        <a:p>
          <a:r>
            <a:rPr lang="pt-BR" sz="2000" dirty="0" smtClean="0">
              <a:latin typeface="Tw Cen MT" panose="020B0602020104020603" pitchFamily="34" charset="0"/>
            </a:rPr>
            <a:t>Tostes</a:t>
          </a:r>
          <a:endParaRPr lang="pt-BR" sz="2000" dirty="0">
            <a:latin typeface="Tw Cen MT" panose="020B0602020104020603" pitchFamily="34" charset="0"/>
          </a:endParaRPr>
        </a:p>
      </dgm:t>
    </dgm:pt>
    <dgm:pt modelId="{A7BB6608-FA25-4AB7-99D3-1455BC80E3E0}" type="parTrans" cxnId="{6DCB74E5-FF3A-49EE-AED3-D55E3871281C}">
      <dgm:prSet/>
      <dgm:spPr/>
      <dgm:t>
        <a:bodyPr/>
        <a:lstStyle/>
        <a:p>
          <a:endParaRPr lang="pt-BR"/>
        </a:p>
      </dgm:t>
    </dgm:pt>
    <dgm:pt modelId="{ABD2F02E-E241-4C69-B626-3FED9927627F}" type="sibTrans" cxnId="{6DCB74E5-FF3A-49EE-AED3-D55E3871281C}">
      <dgm:prSet/>
      <dgm:spPr/>
      <dgm:t>
        <a:bodyPr/>
        <a:lstStyle/>
        <a:p>
          <a:endParaRPr lang="pt-BR"/>
        </a:p>
      </dgm:t>
    </dgm:pt>
    <dgm:pt modelId="{9B512063-2423-4BCA-9D22-73DAC8BF1A0E}">
      <dgm:prSet phldrT="[Texto]" custT="1"/>
      <dgm:spPr/>
      <dgm:t>
        <a:bodyPr/>
        <a:lstStyle/>
        <a:p>
          <a:r>
            <a:rPr lang="pt-BR" sz="2000" dirty="0" smtClean="0">
              <a:latin typeface="Tw Cen MT" panose="020B0602020104020603" pitchFamily="34" charset="0"/>
            </a:rPr>
            <a:t>Portilho</a:t>
          </a:r>
          <a:endParaRPr lang="pt-BR" sz="2000" dirty="0">
            <a:latin typeface="Tw Cen MT" panose="020B0602020104020603" pitchFamily="34" charset="0"/>
          </a:endParaRPr>
        </a:p>
      </dgm:t>
    </dgm:pt>
    <dgm:pt modelId="{A2DC314C-4093-43F7-8AFB-C2A626B4FB46}" type="parTrans" cxnId="{54D91878-084B-4D39-9E92-2500F5001E2E}">
      <dgm:prSet/>
      <dgm:spPr/>
      <dgm:t>
        <a:bodyPr/>
        <a:lstStyle/>
        <a:p>
          <a:endParaRPr lang="pt-BR"/>
        </a:p>
      </dgm:t>
    </dgm:pt>
    <dgm:pt modelId="{259CB3DF-EA4D-4750-AA56-31BA11503310}" type="sibTrans" cxnId="{54D91878-084B-4D39-9E92-2500F5001E2E}">
      <dgm:prSet/>
      <dgm:spPr/>
      <dgm:t>
        <a:bodyPr/>
        <a:lstStyle/>
        <a:p>
          <a:endParaRPr lang="pt-BR"/>
        </a:p>
      </dgm:t>
    </dgm:pt>
    <dgm:pt modelId="{EDC3F95A-727E-42DF-8EA8-D906F1CBC240}">
      <dgm:prSet phldrT="[Texto]" custT="1"/>
      <dgm:spPr/>
      <dgm:t>
        <a:bodyPr/>
        <a:lstStyle/>
        <a:p>
          <a:r>
            <a:rPr lang="pt-BR" sz="2000" dirty="0" smtClean="0">
              <a:latin typeface="Tw Cen MT" panose="020B0602020104020603" pitchFamily="34" charset="0"/>
            </a:rPr>
            <a:t>Bastos</a:t>
          </a:r>
          <a:endParaRPr lang="pt-BR" sz="2000" dirty="0">
            <a:latin typeface="Tw Cen MT" panose="020B0602020104020603" pitchFamily="34" charset="0"/>
          </a:endParaRPr>
        </a:p>
      </dgm:t>
    </dgm:pt>
    <dgm:pt modelId="{EEDEBF1E-606E-4770-B7F8-61355CDA9BAB}" type="parTrans" cxnId="{D3381432-DFA6-4685-A968-AEC808E580D8}">
      <dgm:prSet/>
      <dgm:spPr/>
      <dgm:t>
        <a:bodyPr/>
        <a:lstStyle/>
        <a:p>
          <a:endParaRPr lang="pt-BR"/>
        </a:p>
      </dgm:t>
    </dgm:pt>
    <dgm:pt modelId="{917EF0FE-1DE4-4C73-AD97-E21CBFC1B1B4}" type="sibTrans" cxnId="{D3381432-DFA6-4685-A968-AEC808E580D8}">
      <dgm:prSet/>
      <dgm:spPr/>
      <dgm:t>
        <a:bodyPr/>
        <a:lstStyle/>
        <a:p>
          <a:endParaRPr lang="pt-BR"/>
        </a:p>
      </dgm:t>
    </dgm:pt>
    <dgm:pt modelId="{CFDC47A4-B8DB-48D9-9BCB-E812657F8AA4}">
      <dgm:prSet/>
      <dgm:spPr/>
      <dgm:t>
        <a:bodyPr/>
        <a:lstStyle/>
        <a:p>
          <a:r>
            <a:rPr lang="pt-BR" sz="2000" dirty="0" smtClean="0">
              <a:latin typeface="Tw Cen MT" panose="020B0602020104020603" pitchFamily="34" charset="0"/>
            </a:rPr>
            <a:t>ANTAQ</a:t>
          </a:r>
          <a:endParaRPr lang="pt-BR" sz="2000" dirty="0">
            <a:latin typeface="Tw Cen MT" panose="020B0602020104020603" pitchFamily="34" charset="0"/>
          </a:endParaRPr>
        </a:p>
      </dgm:t>
    </dgm:pt>
    <dgm:pt modelId="{5796C3BD-2BC2-4847-8DBB-459FD8BFF35A}">
      <dgm:prSet custT="1"/>
      <dgm:spPr/>
      <dgm:t>
        <a:bodyPr/>
        <a:lstStyle/>
        <a:p>
          <a:r>
            <a:rPr lang="pt-BR" sz="2000" b="1" i="0" dirty="0" smtClean="0">
              <a:latin typeface="Tw Cen MT" panose="020B0602020104020603" pitchFamily="34" charset="0"/>
            </a:rPr>
            <a:t>A foz como ponto de conexão</a:t>
          </a:r>
          <a:endParaRPr lang="pt-BR" sz="2000" dirty="0">
            <a:latin typeface="Tw Cen MT" panose="020B0602020104020603" pitchFamily="34" charset="0"/>
          </a:endParaRPr>
        </a:p>
      </dgm:t>
    </dgm:pt>
    <dgm:pt modelId="{CC048004-167B-4EDA-B74B-0FE1CB762DC1}" type="sibTrans" cxnId="{4EFE3C16-210E-4CF6-8EFC-C20DAAA72645}">
      <dgm:prSet/>
      <dgm:spPr/>
      <dgm:t>
        <a:bodyPr/>
        <a:lstStyle/>
        <a:p>
          <a:endParaRPr lang="pt-BR"/>
        </a:p>
      </dgm:t>
    </dgm:pt>
    <dgm:pt modelId="{85734CEF-7825-48F6-A403-52B191F6EB7D}" type="parTrans" cxnId="{4EFE3C16-210E-4CF6-8EFC-C20DAAA72645}">
      <dgm:prSet/>
      <dgm:spPr/>
      <dgm:t>
        <a:bodyPr/>
        <a:lstStyle/>
        <a:p>
          <a:endParaRPr lang="pt-BR"/>
        </a:p>
      </dgm:t>
    </dgm:pt>
    <dgm:pt modelId="{E77748E6-CC8A-43B1-B575-B61E8DF596D4}" type="sibTrans" cxnId="{76D625FD-9B0C-437B-BA68-F0C5695C4139}">
      <dgm:prSet/>
      <dgm:spPr/>
      <dgm:t>
        <a:bodyPr/>
        <a:lstStyle/>
        <a:p>
          <a:endParaRPr lang="pt-BR"/>
        </a:p>
      </dgm:t>
    </dgm:pt>
    <dgm:pt modelId="{4A5A6AD1-FC00-4D8D-8882-CFF306599D04}" type="parTrans" cxnId="{76D625FD-9B0C-437B-BA68-F0C5695C4139}">
      <dgm:prSet/>
      <dgm:spPr/>
      <dgm:t>
        <a:bodyPr/>
        <a:lstStyle/>
        <a:p>
          <a:endParaRPr lang="pt-BR"/>
        </a:p>
      </dgm:t>
    </dgm:pt>
    <dgm:pt modelId="{8BDC7BA0-9414-4715-AC26-A3CC157E2638}" type="pres">
      <dgm:prSet presAssocID="{A7846E7F-F788-4568-82F1-51380677B4A7}" presName="Name0" presStyleCnt="0">
        <dgm:presLayoutVars>
          <dgm:dir/>
          <dgm:resizeHandles val="exact"/>
        </dgm:presLayoutVars>
      </dgm:prSet>
      <dgm:spPr/>
      <dgm:t>
        <a:bodyPr/>
        <a:lstStyle/>
        <a:p>
          <a:endParaRPr lang="pt-BR"/>
        </a:p>
      </dgm:t>
    </dgm:pt>
    <dgm:pt modelId="{B1A3808E-092A-4D6A-BE28-D6D71C3D5D2B}" type="pres">
      <dgm:prSet presAssocID="{0C9452D6-D3C0-4EA3-B94A-0480711F4D95}" presName="node" presStyleLbl="node1" presStyleIdx="0" presStyleCnt="4">
        <dgm:presLayoutVars>
          <dgm:bulletEnabled val="1"/>
        </dgm:presLayoutVars>
      </dgm:prSet>
      <dgm:spPr/>
      <dgm:t>
        <a:bodyPr/>
        <a:lstStyle/>
        <a:p>
          <a:endParaRPr lang="pt-BR"/>
        </a:p>
      </dgm:t>
    </dgm:pt>
    <dgm:pt modelId="{6341DA82-8403-4524-B3F6-E262165C40DB}" type="pres">
      <dgm:prSet presAssocID="{A47232F8-A40B-4E09-A370-B76CA580325F}" presName="sibTrans" presStyleCnt="0"/>
      <dgm:spPr/>
    </dgm:pt>
    <dgm:pt modelId="{BF787305-DC91-438B-AEA1-6B614C9DA8F5}" type="pres">
      <dgm:prSet presAssocID="{5D4874C2-1759-4E48-803B-6512583A0033}" presName="node" presStyleLbl="node1" presStyleIdx="1" presStyleCnt="4">
        <dgm:presLayoutVars>
          <dgm:bulletEnabled val="1"/>
        </dgm:presLayoutVars>
      </dgm:prSet>
      <dgm:spPr/>
      <dgm:t>
        <a:bodyPr/>
        <a:lstStyle/>
        <a:p>
          <a:endParaRPr lang="pt-BR"/>
        </a:p>
      </dgm:t>
    </dgm:pt>
    <dgm:pt modelId="{F6FE38A7-5A64-4958-AAD4-38C0EC364C18}" type="pres">
      <dgm:prSet presAssocID="{45F1ADF4-8DF7-41CF-8E1A-AE7F00E9F63B}" presName="sibTrans" presStyleCnt="0"/>
      <dgm:spPr/>
    </dgm:pt>
    <dgm:pt modelId="{1D567FA4-3F2A-4A05-B7B6-A0972334125F}" type="pres">
      <dgm:prSet presAssocID="{F45E75EF-65E8-4AD8-9CAA-BA8A7DC199B4}" presName="node" presStyleLbl="node1" presStyleIdx="2" presStyleCnt="4" custLinFactNeighborX="2012" custLinFactNeighborY="-1582">
        <dgm:presLayoutVars>
          <dgm:bulletEnabled val="1"/>
        </dgm:presLayoutVars>
      </dgm:prSet>
      <dgm:spPr/>
      <dgm:t>
        <a:bodyPr/>
        <a:lstStyle/>
        <a:p>
          <a:endParaRPr lang="pt-BR"/>
        </a:p>
      </dgm:t>
    </dgm:pt>
    <dgm:pt modelId="{7DA1C0DB-06D6-45CF-80AC-9FB0AECC1692}" type="pres">
      <dgm:prSet presAssocID="{2996EE33-95D2-4BE8-A011-6F6AD3DE75F1}" presName="sibTrans" presStyleCnt="0"/>
      <dgm:spPr/>
    </dgm:pt>
    <dgm:pt modelId="{99402EE5-073A-4FAF-AAEC-45DD3D684689}" type="pres">
      <dgm:prSet presAssocID="{5796C3BD-2BC2-4847-8DBB-459FD8BFF35A}" presName="node" presStyleLbl="node1" presStyleIdx="3" presStyleCnt="4">
        <dgm:presLayoutVars>
          <dgm:bulletEnabled val="1"/>
        </dgm:presLayoutVars>
      </dgm:prSet>
      <dgm:spPr/>
      <dgm:t>
        <a:bodyPr/>
        <a:lstStyle/>
        <a:p>
          <a:endParaRPr lang="pt-BR"/>
        </a:p>
      </dgm:t>
    </dgm:pt>
  </dgm:ptLst>
  <dgm:cxnLst>
    <dgm:cxn modelId="{54D91878-084B-4D39-9E92-2500F5001E2E}" srcId="{F45E75EF-65E8-4AD8-9CAA-BA8A7DC199B4}" destId="{9B512063-2423-4BCA-9D22-73DAC8BF1A0E}" srcOrd="2" destOrd="0" parTransId="{A2DC314C-4093-43F7-8AFB-C2A626B4FB46}" sibTransId="{259CB3DF-EA4D-4750-AA56-31BA11503310}"/>
    <dgm:cxn modelId="{7A7DA6FD-4E48-4D73-880C-44796BB69456}" srcId="{5D4874C2-1759-4E48-803B-6512583A0033}" destId="{0EB06E6E-4BCA-4509-ADE0-E095AC7F0F19}" srcOrd="0" destOrd="0" parTransId="{E483FD8E-0764-4BD1-AB44-333CF511A8D3}" sibTransId="{33B9F813-46B1-40EB-843A-A7EF154F7403}"/>
    <dgm:cxn modelId="{6020E8C4-8762-432F-9618-CF709C79AE55}" type="presOf" srcId="{5796C3BD-2BC2-4847-8DBB-459FD8BFF35A}" destId="{99402EE5-073A-4FAF-AAEC-45DD3D684689}" srcOrd="0" destOrd="0" presId="urn:microsoft.com/office/officeart/2005/8/layout/hList6"/>
    <dgm:cxn modelId="{4D73149B-95C6-4939-A252-B12B2E327802}" type="presOf" srcId="{0EB06E6E-4BCA-4509-ADE0-E095AC7F0F19}" destId="{BF787305-DC91-438B-AEA1-6B614C9DA8F5}" srcOrd="0" destOrd="1" presId="urn:microsoft.com/office/officeart/2005/8/layout/hList6"/>
    <dgm:cxn modelId="{601DB91C-8206-43CB-889D-90250B5F5830}" srcId="{5D4874C2-1759-4E48-803B-6512583A0033}" destId="{5BC6FE6A-6668-4BDF-A867-C97005301151}" srcOrd="2" destOrd="0" parTransId="{4CAE3964-0723-4BFA-9C88-D7CE367F1A39}" sibTransId="{5520C2B4-8D74-4821-8EF2-5EE777A63AAF}"/>
    <dgm:cxn modelId="{3F3764C3-F719-4D31-91CB-B92FA6F1A2B4}" srcId="{0C9452D6-D3C0-4EA3-B94A-0480711F4D95}" destId="{5284EF21-0E2F-4A36-8D08-ECD9B79621C6}" srcOrd="2" destOrd="0" parTransId="{8FEA7596-0ED6-41FB-9372-BB54CB4D742A}" sibTransId="{B2A97086-7EB5-4C53-A8F4-FF5C8B20AE6D}"/>
    <dgm:cxn modelId="{4EFE3C16-210E-4CF6-8EFC-C20DAAA72645}" srcId="{A7846E7F-F788-4568-82F1-51380677B4A7}" destId="{5796C3BD-2BC2-4847-8DBB-459FD8BFF35A}" srcOrd="3" destOrd="0" parTransId="{85734CEF-7825-48F6-A403-52B191F6EB7D}" sibTransId="{CC048004-167B-4EDA-B74B-0FE1CB762DC1}"/>
    <dgm:cxn modelId="{6DCB74E5-FF3A-49EE-AED3-D55E3871281C}" srcId="{F45E75EF-65E8-4AD8-9CAA-BA8A7DC199B4}" destId="{36E50C45-DBC0-4F25-BF83-6AEC86B2B9C6}" srcOrd="1" destOrd="0" parTransId="{A7BB6608-FA25-4AB7-99D3-1455BC80E3E0}" sibTransId="{ABD2F02E-E241-4C69-B626-3FED9927627F}"/>
    <dgm:cxn modelId="{50EEB977-CAA9-4EBF-AC66-392533068FFE}" srcId="{5D4874C2-1759-4E48-803B-6512583A0033}" destId="{17868492-DD11-4200-938A-1F153C6D919B}" srcOrd="3" destOrd="0" parTransId="{315C3484-B2AF-4A87-9DE6-A181ABE23EDC}" sibTransId="{1C94B3F1-BBE1-4D4D-956E-5C0E0EF167F9}"/>
    <dgm:cxn modelId="{36121262-D63B-4238-A08E-4A61A411AED9}" type="presOf" srcId="{DE48737C-6B28-4350-9491-9DB6DA68A124}" destId="{B1A3808E-092A-4D6A-BE28-D6D71C3D5D2B}" srcOrd="0" destOrd="1" presId="urn:microsoft.com/office/officeart/2005/8/layout/hList6"/>
    <dgm:cxn modelId="{DD6C25BE-D746-496D-902A-6E8965AF9CE2}" srcId="{A7846E7F-F788-4568-82F1-51380677B4A7}" destId="{0C9452D6-D3C0-4EA3-B94A-0480711F4D95}" srcOrd="0" destOrd="0" parTransId="{142DCBDB-52C8-4405-80FA-D0ED7BFBE6DE}" sibTransId="{A47232F8-A40B-4E09-A370-B76CA580325F}"/>
    <dgm:cxn modelId="{9C41462B-3A25-4173-AA2C-409F1B20A1D7}" srcId="{A7846E7F-F788-4568-82F1-51380677B4A7}" destId="{5D4874C2-1759-4E48-803B-6512583A0033}" srcOrd="1" destOrd="0" parTransId="{EEBA1355-6007-4E4C-9B73-173951B159D3}" sibTransId="{45F1ADF4-8DF7-41CF-8E1A-AE7F00E9F63B}"/>
    <dgm:cxn modelId="{425EBAC0-3B51-402D-A815-55E1454DFD22}" srcId="{F45E75EF-65E8-4AD8-9CAA-BA8A7DC199B4}" destId="{D4738BFF-37E0-4747-A135-AE7646FC5AC8}" srcOrd="0" destOrd="0" parTransId="{6657D0E2-CE27-42B4-9934-8EDABAE35725}" sibTransId="{455C7E0B-4BFC-42FD-B427-B8566999C802}"/>
    <dgm:cxn modelId="{E4934005-AB3E-471F-BF3E-A933983EA013}" srcId="{5D4874C2-1759-4E48-803B-6512583A0033}" destId="{36496BD5-E012-456C-AE88-3D109D7E428E}" srcOrd="1" destOrd="0" parTransId="{329137AB-BF33-4BB5-8B15-2E143DE4635D}" sibTransId="{10EE3649-E27A-4125-9264-191883B75E54}"/>
    <dgm:cxn modelId="{5F65CBB4-C33F-46D7-9BF3-4731DA048E45}" type="presOf" srcId="{5284EF21-0E2F-4A36-8D08-ECD9B79621C6}" destId="{B1A3808E-092A-4D6A-BE28-D6D71C3D5D2B}" srcOrd="0" destOrd="3" presId="urn:microsoft.com/office/officeart/2005/8/layout/hList6"/>
    <dgm:cxn modelId="{D6870800-6706-4884-9E04-1A50D5CBD843}" type="presOf" srcId="{36496BD5-E012-456C-AE88-3D109D7E428E}" destId="{BF787305-DC91-438B-AEA1-6B614C9DA8F5}" srcOrd="0" destOrd="2" presId="urn:microsoft.com/office/officeart/2005/8/layout/hList6"/>
    <dgm:cxn modelId="{76D625FD-9B0C-437B-BA68-F0C5695C4139}" srcId="{5796C3BD-2BC2-4847-8DBB-459FD8BFF35A}" destId="{CFDC47A4-B8DB-48D9-9BCB-E812657F8AA4}" srcOrd="0" destOrd="0" parTransId="{4A5A6AD1-FC00-4D8D-8882-CFF306599D04}" sibTransId="{E77748E6-CC8A-43B1-B575-B61E8DF596D4}"/>
    <dgm:cxn modelId="{0C9C2B45-1CA9-469E-83B6-78DFA1383C95}" type="presOf" srcId="{F45E75EF-65E8-4AD8-9CAA-BA8A7DC199B4}" destId="{1D567FA4-3F2A-4A05-B7B6-A0972334125F}" srcOrd="0" destOrd="0" presId="urn:microsoft.com/office/officeart/2005/8/layout/hList6"/>
    <dgm:cxn modelId="{078B4284-C907-4EFB-9D2F-CB79CB2614AB}" srcId="{0C9452D6-D3C0-4EA3-B94A-0480711F4D95}" destId="{3E5D6B1A-2329-4153-A95B-0A750B9620BE}" srcOrd="3" destOrd="0" parTransId="{FE853B42-61E7-4E54-9698-F426CC2BCE3B}" sibTransId="{FE9CD561-CD99-496B-9D16-BED02A77CD6B}"/>
    <dgm:cxn modelId="{9A0486F2-D105-4FCA-BD87-4355B09D0926}" srcId="{0C9452D6-D3C0-4EA3-B94A-0480711F4D95}" destId="{A4EFD6E3-D903-4775-B07E-F689CEA67050}" srcOrd="1" destOrd="0" parTransId="{6C09828A-EE34-4D9A-88A2-71CC0B732037}" sibTransId="{FEE99E63-BAE0-463C-B41D-A5348AC51F11}"/>
    <dgm:cxn modelId="{D3381432-DFA6-4685-A968-AEC808E580D8}" srcId="{F45E75EF-65E8-4AD8-9CAA-BA8A7DC199B4}" destId="{EDC3F95A-727E-42DF-8EA8-D906F1CBC240}" srcOrd="3" destOrd="0" parTransId="{EEDEBF1E-606E-4770-B7F8-61355CDA9BAB}" sibTransId="{917EF0FE-1DE4-4C73-AD97-E21CBFC1B1B4}"/>
    <dgm:cxn modelId="{4F3BB65C-D115-4BA9-90F4-2AFC317FC55E}" type="presOf" srcId="{CFDC47A4-B8DB-48D9-9BCB-E812657F8AA4}" destId="{99402EE5-073A-4FAF-AAEC-45DD3D684689}" srcOrd="0" destOrd="1" presId="urn:microsoft.com/office/officeart/2005/8/layout/hList6"/>
    <dgm:cxn modelId="{33A99498-D322-4B8C-9072-48404FE1A751}" type="presOf" srcId="{A7846E7F-F788-4568-82F1-51380677B4A7}" destId="{8BDC7BA0-9414-4715-AC26-A3CC157E2638}" srcOrd="0" destOrd="0" presId="urn:microsoft.com/office/officeart/2005/8/layout/hList6"/>
    <dgm:cxn modelId="{92E40386-D50A-4703-80A9-C2B6B9E4BEB4}" type="presOf" srcId="{2A854A10-81C7-4D30-8F7F-0DDEBF830484}" destId="{B1A3808E-092A-4D6A-BE28-D6D71C3D5D2B}" srcOrd="0" destOrd="5" presId="urn:microsoft.com/office/officeart/2005/8/layout/hList6"/>
    <dgm:cxn modelId="{B082E83D-C5ED-4682-8361-99FCFB5FA656}" srcId="{5D4874C2-1759-4E48-803B-6512583A0033}" destId="{2EA3CBF8-7DC0-437F-ABB8-9D1B3C0E0958}" srcOrd="4" destOrd="0" parTransId="{55A5D739-FEA6-4A66-AE61-E46AB4A75D57}" sibTransId="{3B6AF898-8FD5-4FB1-B1BF-33D5B73A2B17}"/>
    <dgm:cxn modelId="{99452F16-A4B1-4D51-82BE-AA15036F8220}" type="presOf" srcId="{D4738BFF-37E0-4747-A135-AE7646FC5AC8}" destId="{1D567FA4-3F2A-4A05-B7B6-A0972334125F}" srcOrd="0" destOrd="1" presId="urn:microsoft.com/office/officeart/2005/8/layout/hList6"/>
    <dgm:cxn modelId="{F1E5448A-6597-4488-A30C-37A476B6E1A0}" type="presOf" srcId="{17868492-DD11-4200-938A-1F153C6D919B}" destId="{BF787305-DC91-438B-AEA1-6B614C9DA8F5}" srcOrd="0" destOrd="4" presId="urn:microsoft.com/office/officeart/2005/8/layout/hList6"/>
    <dgm:cxn modelId="{F16E27FB-9F5D-4B9C-8956-5C83278D0986}" srcId="{0C9452D6-D3C0-4EA3-B94A-0480711F4D95}" destId="{DE48737C-6B28-4350-9491-9DB6DA68A124}" srcOrd="0" destOrd="0" parTransId="{9015761E-356F-495C-B245-2BEA21A9A53F}" sibTransId="{9EE4A62E-CB65-46FE-AD33-6BB4DB4AACC5}"/>
    <dgm:cxn modelId="{75744F61-1684-41C9-8C3D-491E40524E00}" type="presOf" srcId="{0C9452D6-D3C0-4EA3-B94A-0480711F4D95}" destId="{B1A3808E-092A-4D6A-BE28-D6D71C3D5D2B}" srcOrd="0" destOrd="0" presId="urn:microsoft.com/office/officeart/2005/8/layout/hList6"/>
    <dgm:cxn modelId="{43086ED6-CAC9-4742-BB4C-EBCC296E2DC1}" type="presOf" srcId="{5D4874C2-1759-4E48-803B-6512583A0033}" destId="{BF787305-DC91-438B-AEA1-6B614C9DA8F5}" srcOrd="0" destOrd="0" presId="urn:microsoft.com/office/officeart/2005/8/layout/hList6"/>
    <dgm:cxn modelId="{E19DDE3D-CF04-46BB-951C-5115D3BA1FFF}" type="presOf" srcId="{5BC6FE6A-6668-4BDF-A867-C97005301151}" destId="{BF787305-DC91-438B-AEA1-6B614C9DA8F5}" srcOrd="0" destOrd="3" presId="urn:microsoft.com/office/officeart/2005/8/layout/hList6"/>
    <dgm:cxn modelId="{D8AE4B70-20B9-4858-BA36-0C5E23EDD7DA}" type="presOf" srcId="{36E50C45-DBC0-4F25-BF83-6AEC86B2B9C6}" destId="{1D567FA4-3F2A-4A05-B7B6-A0972334125F}" srcOrd="0" destOrd="2" presId="urn:microsoft.com/office/officeart/2005/8/layout/hList6"/>
    <dgm:cxn modelId="{91053B1E-8C53-47E8-B3FE-B7DCAA936F32}" type="presOf" srcId="{3E5D6B1A-2329-4153-A95B-0A750B9620BE}" destId="{B1A3808E-092A-4D6A-BE28-D6D71C3D5D2B}" srcOrd="0" destOrd="4" presId="urn:microsoft.com/office/officeart/2005/8/layout/hList6"/>
    <dgm:cxn modelId="{D3730646-3F76-434C-ADCF-93AD440FAFB6}" type="presOf" srcId="{A4EFD6E3-D903-4775-B07E-F689CEA67050}" destId="{B1A3808E-092A-4D6A-BE28-D6D71C3D5D2B}" srcOrd="0" destOrd="2" presId="urn:microsoft.com/office/officeart/2005/8/layout/hList6"/>
    <dgm:cxn modelId="{4A8B8D09-8C0B-47C1-BB26-567DC4D4BCBC}" type="presOf" srcId="{EDC3F95A-727E-42DF-8EA8-D906F1CBC240}" destId="{1D567FA4-3F2A-4A05-B7B6-A0972334125F}" srcOrd="0" destOrd="4" presId="urn:microsoft.com/office/officeart/2005/8/layout/hList6"/>
    <dgm:cxn modelId="{BC3C2E41-9723-4CEE-A083-2902FA02E225}" srcId="{0C9452D6-D3C0-4EA3-B94A-0480711F4D95}" destId="{2A854A10-81C7-4D30-8F7F-0DDEBF830484}" srcOrd="4" destOrd="0" parTransId="{EB012CDB-724B-4596-B84F-14A264FCB87C}" sibTransId="{81190E64-6880-4FEA-973E-D6B8BB4E4120}"/>
    <dgm:cxn modelId="{EF92B426-67F8-447E-BFF7-B281D845E66D}" type="presOf" srcId="{9B512063-2423-4BCA-9D22-73DAC8BF1A0E}" destId="{1D567FA4-3F2A-4A05-B7B6-A0972334125F}" srcOrd="0" destOrd="3" presId="urn:microsoft.com/office/officeart/2005/8/layout/hList6"/>
    <dgm:cxn modelId="{68EF55F4-2DC9-4854-88E1-36899027EE0E}" srcId="{A7846E7F-F788-4568-82F1-51380677B4A7}" destId="{F45E75EF-65E8-4AD8-9CAA-BA8A7DC199B4}" srcOrd="2" destOrd="0" parTransId="{DF48B609-8001-49D4-AC4A-B34B75E9F92C}" sibTransId="{2996EE33-95D2-4BE8-A011-6F6AD3DE75F1}"/>
    <dgm:cxn modelId="{C56EE4EC-4128-4F50-BEBE-911509A7EF64}" type="presOf" srcId="{2EA3CBF8-7DC0-437F-ABB8-9D1B3C0E0958}" destId="{BF787305-DC91-438B-AEA1-6B614C9DA8F5}" srcOrd="0" destOrd="5" presId="urn:microsoft.com/office/officeart/2005/8/layout/hList6"/>
    <dgm:cxn modelId="{FF8E9980-BD10-4A63-BC9A-124E28F58A22}" type="presParOf" srcId="{8BDC7BA0-9414-4715-AC26-A3CC157E2638}" destId="{B1A3808E-092A-4D6A-BE28-D6D71C3D5D2B}" srcOrd="0" destOrd="0" presId="urn:microsoft.com/office/officeart/2005/8/layout/hList6"/>
    <dgm:cxn modelId="{315A2868-999A-4652-9C82-B45B775A62D4}" type="presParOf" srcId="{8BDC7BA0-9414-4715-AC26-A3CC157E2638}" destId="{6341DA82-8403-4524-B3F6-E262165C40DB}" srcOrd="1" destOrd="0" presId="urn:microsoft.com/office/officeart/2005/8/layout/hList6"/>
    <dgm:cxn modelId="{F7CEF00E-5C8A-499B-AED6-587B440E95A7}" type="presParOf" srcId="{8BDC7BA0-9414-4715-AC26-A3CC157E2638}" destId="{BF787305-DC91-438B-AEA1-6B614C9DA8F5}" srcOrd="2" destOrd="0" presId="urn:microsoft.com/office/officeart/2005/8/layout/hList6"/>
    <dgm:cxn modelId="{0FCC45E9-1C84-4216-897B-D6D38A9ABE28}" type="presParOf" srcId="{8BDC7BA0-9414-4715-AC26-A3CC157E2638}" destId="{F6FE38A7-5A64-4958-AAD4-38C0EC364C18}" srcOrd="3" destOrd="0" presId="urn:microsoft.com/office/officeart/2005/8/layout/hList6"/>
    <dgm:cxn modelId="{EC4C7894-2B24-4A9C-8AC1-F837AC288921}" type="presParOf" srcId="{8BDC7BA0-9414-4715-AC26-A3CC157E2638}" destId="{1D567FA4-3F2A-4A05-B7B6-A0972334125F}" srcOrd="4" destOrd="0" presId="urn:microsoft.com/office/officeart/2005/8/layout/hList6"/>
    <dgm:cxn modelId="{20B600A7-BA1E-42A2-AEB9-7C411333A00D}" type="presParOf" srcId="{8BDC7BA0-9414-4715-AC26-A3CC157E2638}" destId="{7DA1C0DB-06D6-45CF-80AC-9FB0AECC1692}" srcOrd="5" destOrd="0" presId="urn:microsoft.com/office/officeart/2005/8/layout/hList6"/>
    <dgm:cxn modelId="{5E8CB666-C28F-4EEF-9299-690E005798C6}" type="presParOf" srcId="{8BDC7BA0-9414-4715-AC26-A3CC157E2638}" destId="{99402EE5-073A-4FAF-AAEC-45DD3D684689}"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89A525-0152-413C-A878-B0FFB26EC361}"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pt-BR"/>
        </a:p>
      </dgm:t>
    </dgm:pt>
    <dgm:pt modelId="{F22C3984-78F8-42CF-90CB-2DE5CE897798}">
      <dgm:prSet phldrT="[Texto]"/>
      <dgm:spPr/>
      <dgm:t>
        <a:bodyPr/>
        <a:lstStyle/>
        <a:p>
          <a:r>
            <a:rPr lang="pt-BR" dirty="0" smtClean="0"/>
            <a:t>Ordenar as atividades sociais e econômicas existentes por meio da setorização das atividades com o propósito de viabilizar a interação no espaço;</a:t>
          </a:r>
          <a:endParaRPr lang="pt-BR" dirty="0"/>
        </a:p>
      </dgm:t>
    </dgm:pt>
    <dgm:pt modelId="{D270056A-92FA-4E5C-8CC1-AD20D87A2797}" type="parTrans" cxnId="{178C581C-913F-4A14-B0D0-E84804FAC0E5}">
      <dgm:prSet/>
      <dgm:spPr/>
      <dgm:t>
        <a:bodyPr/>
        <a:lstStyle/>
        <a:p>
          <a:endParaRPr lang="pt-BR"/>
        </a:p>
      </dgm:t>
    </dgm:pt>
    <dgm:pt modelId="{6E039DE4-87DE-4DFC-94F3-4A01979F6694}" type="sibTrans" cxnId="{178C581C-913F-4A14-B0D0-E84804FAC0E5}">
      <dgm:prSet/>
      <dgm:spPr/>
      <dgm:t>
        <a:bodyPr/>
        <a:lstStyle/>
        <a:p>
          <a:endParaRPr lang="pt-BR"/>
        </a:p>
      </dgm:t>
    </dgm:pt>
    <dgm:pt modelId="{856E61CF-F095-4A95-98F3-0D92E198F4F3}">
      <dgm:prSet phldrT="[Texto]"/>
      <dgm:spPr/>
      <dgm:t>
        <a:bodyPr/>
        <a:lstStyle/>
        <a:p>
          <a:r>
            <a:rPr lang="pt-BR" dirty="0" smtClean="0"/>
            <a:t>Melhorar as condições de infraestrutura e organização das atividades hidroviárias;</a:t>
          </a:r>
          <a:endParaRPr lang="pt-BR" dirty="0"/>
        </a:p>
      </dgm:t>
    </dgm:pt>
    <dgm:pt modelId="{24D7BAD8-D7B6-4FC3-919E-833C2DF14127}" type="parTrans" cxnId="{453480A2-FF61-448F-93DD-D956954F01F9}">
      <dgm:prSet/>
      <dgm:spPr/>
      <dgm:t>
        <a:bodyPr/>
        <a:lstStyle/>
        <a:p>
          <a:endParaRPr lang="pt-BR"/>
        </a:p>
      </dgm:t>
    </dgm:pt>
    <dgm:pt modelId="{8B54C1CD-5856-45F2-B400-20F6CF2E0CFA}" type="sibTrans" cxnId="{453480A2-FF61-448F-93DD-D956954F01F9}">
      <dgm:prSet/>
      <dgm:spPr/>
      <dgm:t>
        <a:bodyPr/>
        <a:lstStyle/>
        <a:p>
          <a:endParaRPr lang="pt-BR"/>
        </a:p>
      </dgm:t>
    </dgm:pt>
    <dgm:pt modelId="{8005ACAC-BA90-4984-9784-F3F13F6EA6AB}">
      <dgm:prSet phldrT="[Texto]"/>
      <dgm:spPr/>
      <dgm:t>
        <a:bodyPr/>
        <a:lstStyle/>
        <a:p>
          <a:r>
            <a:rPr lang="pt-BR" dirty="0" smtClean="0"/>
            <a:t>Integração da imagem, permitindo um maior contato dos moradores e visitantes do Igarapé das Mulheres com o Rio Amazonas;</a:t>
          </a:r>
          <a:endParaRPr lang="pt-BR" dirty="0"/>
        </a:p>
      </dgm:t>
    </dgm:pt>
    <dgm:pt modelId="{E9DF92A0-1739-4AD9-814F-2EC49E5EB196}" type="parTrans" cxnId="{5EB3C105-62D6-4945-AD5C-21F70A6D8255}">
      <dgm:prSet/>
      <dgm:spPr/>
      <dgm:t>
        <a:bodyPr/>
        <a:lstStyle/>
        <a:p>
          <a:endParaRPr lang="pt-BR"/>
        </a:p>
      </dgm:t>
    </dgm:pt>
    <dgm:pt modelId="{C8FC433E-9934-42C9-A8E1-B9CAD1880114}" type="sibTrans" cxnId="{5EB3C105-62D6-4945-AD5C-21F70A6D8255}">
      <dgm:prSet/>
      <dgm:spPr/>
      <dgm:t>
        <a:bodyPr/>
        <a:lstStyle/>
        <a:p>
          <a:endParaRPr lang="pt-BR"/>
        </a:p>
      </dgm:t>
    </dgm:pt>
    <dgm:pt modelId="{2C50B4AC-D6A4-4841-873D-5447FCAC29CA}">
      <dgm:prSet phldrT="[Texto]"/>
      <dgm:spPr/>
      <dgm:t>
        <a:bodyPr/>
        <a:lstStyle/>
        <a:p>
          <a:r>
            <a:rPr lang="pt-BR" dirty="0" smtClean="0"/>
            <a:t>Integração das vias das margens do Canal do Igarapé das Mulheres;</a:t>
          </a:r>
          <a:endParaRPr lang="pt-BR" dirty="0"/>
        </a:p>
      </dgm:t>
    </dgm:pt>
    <dgm:pt modelId="{0C70780E-AD41-480B-9E08-5213EBA77388}" type="parTrans" cxnId="{7CF95BDD-0E2D-4648-B730-92212212ACDB}">
      <dgm:prSet/>
      <dgm:spPr/>
      <dgm:t>
        <a:bodyPr/>
        <a:lstStyle/>
        <a:p>
          <a:endParaRPr lang="pt-BR"/>
        </a:p>
      </dgm:t>
    </dgm:pt>
    <dgm:pt modelId="{F639F57B-2840-45AD-BC33-11D7B5ABE66F}" type="sibTrans" cxnId="{7CF95BDD-0E2D-4648-B730-92212212ACDB}">
      <dgm:prSet/>
      <dgm:spPr/>
      <dgm:t>
        <a:bodyPr/>
        <a:lstStyle/>
        <a:p>
          <a:endParaRPr lang="pt-BR"/>
        </a:p>
      </dgm:t>
    </dgm:pt>
    <dgm:pt modelId="{91A18095-40C6-4792-B569-4103836CBD17}">
      <dgm:prSet phldrT="[Texto]"/>
      <dgm:spPr/>
      <dgm:t>
        <a:bodyPr/>
        <a:lstStyle/>
        <a:p>
          <a:r>
            <a:rPr lang="pt-BR" dirty="0" smtClean="0"/>
            <a:t>Melhoria das condições das vias para tráfego de veículos, ciclistas e pedestres.</a:t>
          </a:r>
          <a:endParaRPr lang="pt-BR" dirty="0"/>
        </a:p>
      </dgm:t>
    </dgm:pt>
    <dgm:pt modelId="{870E5AC1-A155-45F0-88FE-1521F5B66C09}" type="parTrans" cxnId="{1B9D3A54-3A8D-4C74-9A52-B033E0D88DC0}">
      <dgm:prSet/>
      <dgm:spPr/>
      <dgm:t>
        <a:bodyPr/>
        <a:lstStyle/>
        <a:p>
          <a:endParaRPr lang="pt-BR"/>
        </a:p>
      </dgm:t>
    </dgm:pt>
    <dgm:pt modelId="{01EDB0C2-0708-4C35-BF81-2964D4044367}" type="sibTrans" cxnId="{1B9D3A54-3A8D-4C74-9A52-B033E0D88DC0}">
      <dgm:prSet/>
      <dgm:spPr/>
      <dgm:t>
        <a:bodyPr/>
        <a:lstStyle/>
        <a:p>
          <a:endParaRPr lang="pt-BR"/>
        </a:p>
      </dgm:t>
    </dgm:pt>
    <dgm:pt modelId="{0C4FEC2C-8B59-4E82-9496-3F44C1ED11A6}">
      <dgm:prSet phldrT="[Texto]"/>
      <dgm:spPr/>
      <dgm:t>
        <a:bodyPr/>
        <a:lstStyle/>
        <a:p>
          <a:r>
            <a:rPr lang="pt-BR" dirty="0" smtClean="0"/>
            <a:t>Criação de espaços abertos, livre de barreiras visuais de forma que resulte em</a:t>
          </a:r>
          <a:br>
            <a:rPr lang="pt-BR" dirty="0" smtClean="0"/>
          </a:br>
          <a:r>
            <a:rPr lang="pt-BR" dirty="0" smtClean="0"/>
            <a:t>áreas sensivelmente seguras.</a:t>
          </a:r>
          <a:endParaRPr lang="pt-BR" dirty="0"/>
        </a:p>
      </dgm:t>
    </dgm:pt>
    <dgm:pt modelId="{ED9F38D1-F570-45E1-B4C3-63029133E0C6}" type="parTrans" cxnId="{91C908E1-34BE-4F90-8A9F-46D772690CD7}">
      <dgm:prSet/>
      <dgm:spPr/>
      <dgm:t>
        <a:bodyPr/>
        <a:lstStyle/>
        <a:p>
          <a:endParaRPr lang="pt-BR"/>
        </a:p>
      </dgm:t>
    </dgm:pt>
    <dgm:pt modelId="{BF12740A-3598-431C-9845-6D376BED7484}" type="sibTrans" cxnId="{91C908E1-34BE-4F90-8A9F-46D772690CD7}">
      <dgm:prSet/>
      <dgm:spPr/>
      <dgm:t>
        <a:bodyPr/>
        <a:lstStyle/>
        <a:p>
          <a:endParaRPr lang="pt-BR"/>
        </a:p>
      </dgm:t>
    </dgm:pt>
    <dgm:pt modelId="{BAB068BE-897A-4A50-9584-81944286567B}" type="pres">
      <dgm:prSet presAssocID="{DC89A525-0152-413C-A878-B0FFB26EC361}" presName="diagram" presStyleCnt="0">
        <dgm:presLayoutVars>
          <dgm:dir/>
          <dgm:resizeHandles val="exact"/>
        </dgm:presLayoutVars>
      </dgm:prSet>
      <dgm:spPr/>
      <dgm:t>
        <a:bodyPr/>
        <a:lstStyle/>
        <a:p>
          <a:endParaRPr lang="pt-BR"/>
        </a:p>
      </dgm:t>
    </dgm:pt>
    <dgm:pt modelId="{946EE8E7-EA4B-4A39-B7F4-B08D51A5487E}" type="pres">
      <dgm:prSet presAssocID="{F22C3984-78F8-42CF-90CB-2DE5CE897798}" presName="node" presStyleLbl="node1" presStyleIdx="0" presStyleCnt="6">
        <dgm:presLayoutVars>
          <dgm:bulletEnabled val="1"/>
        </dgm:presLayoutVars>
      </dgm:prSet>
      <dgm:spPr/>
      <dgm:t>
        <a:bodyPr/>
        <a:lstStyle/>
        <a:p>
          <a:endParaRPr lang="pt-BR"/>
        </a:p>
      </dgm:t>
    </dgm:pt>
    <dgm:pt modelId="{DDAC1325-DF85-4309-9CC7-32A13047F17A}" type="pres">
      <dgm:prSet presAssocID="{6E039DE4-87DE-4DFC-94F3-4A01979F6694}" presName="sibTrans" presStyleCnt="0"/>
      <dgm:spPr/>
    </dgm:pt>
    <dgm:pt modelId="{03268015-528E-47E9-80AA-BA2EC08FA5CE}" type="pres">
      <dgm:prSet presAssocID="{856E61CF-F095-4A95-98F3-0D92E198F4F3}" presName="node" presStyleLbl="node1" presStyleIdx="1" presStyleCnt="6">
        <dgm:presLayoutVars>
          <dgm:bulletEnabled val="1"/>
        </dgm:presLayoutVars>
      </dgm:prSet>
      <dgm:spPr/>
      <dgm:t>
        <a:bodyPr/>
        <a:lstStyle/>
        <a:p>
          <a:endParaRPr lang="pt-BR"/>
        </a:p>
      </dgm:t>
    </dgm:pt>
    <dgm:pt modelId="{8ED0E824-7130-4753-A4CF-E5C16237D621}" type="pres">
      <dgm:prSet presAssocID="{8B54C1CD-5856-45F2-B400-20F6CF2E0CFA}" presName="sibTrans" presStyleCnt="0"/>
      <dgm:spPr/>
    </dgm:pt>
    <dgm:pt modelId="{4B95902E-4F57-4EFA-9044-713AF570E688}" type="pres">
      <dgm:prSet presAssocID="{8005ACAC-BA90-4984-9784-F3F13F6EA6AB}" presName="node" presStyleLbl="node1" presStyleIdx="2" presStyleCnt="6">
        <dgm:presLayoutVars>
          <dgm:bulletEnabled val="1"/>
        </dgm:presLayoutVars>
      </dgm:prSet>
      <dgm:spPr/>
      <dgm:t>
        <a:bodyPr/>
        <a:lstStyle/>
        <a:p>
          <a:endParaRPr lang="pt-BR"/>
        </a:p>
      </dgm:t>
    </dgm:pt>
    <dgm:pt modelId="{6FF564E4-C0DB-451C-9CF1-B2855833890B}" type="pres">
      <dgm:prSet presAssocID="{C8FC433E-9934-42C9-A8E1-B9CAD1880114}" presName="sibTrans" presStyleCnt="0"/>
      <dgm:spPr/>
    </dgm:pt>
    <dgm:pt modelId="{0E4E3815-BD92-4F0D-82A5-C26D3CAD84F5}" type="pres">
      <dgm:prSet presAssocID="{2C50B4AC-D6A4-4841-873D-5447FCAC29CA}" presName="node" presStyleLbl="node1" presStyleIdx="3" presStyleCnt="6">
        <dgm:presLayoutVars>
          <dgm:bulletEnabled val="1"/>
        </dgm:presLayoutVars>
      </dgm:prSet>
      <dgm:spPr/>
      <dgm:t>
        <a:bodyPr/>
        <a:lstStyle/>
        <a:p>
          <a:endParaRPr lang="pt-BR"/>
        </a:p>
      </dgm:t>
    </dgm:pt>
    <dgm:pt modelId="{6BD24797-0AF8-45D1-A1CB-941F30E932DD}" type="pres">
      <dgm:prSet presAssocID="{F639F57B-2840-45AD-BC33-11D7B5ABE66F}" presName="sibTrans" presStyleCnt="0"/>
      <dgm:spPr/>
    </dgm:pt>
    <dgm:pt modelId="{442069E5-D2FD-47D4-9D83-588CD913D534}" type="pres">
      <dgm:prSet presAssocID="{91A18095-40C6-4792-B569-4103836CBD17}" presName="node" presStyleLbl="node1" presStyleIdx="4" presStyleCnt="6">
        <dgm:presLayoutVars>
          <dgm:bulletEnabled val="1"/>
        </dgm:presLayoutVars>
      </dgm:prSet>
      <dgm:spPr/>
      <dgm:t>
        <a:bodyPr/>
        <a:lstStyle/>
        <a:p>
          <a:endParaRPr lang="pt-BR"/>
        </a:p>
      </dgm:t>
    </dgm:pt>
    <dgm:pt modelId="{6D67490F-013B-4735-9FD8-26F01A2D5A6C}" type="pres">
      <dgm:prSet presAssocID="{01EDB0C2-0708-4C35-BF81-2964D4044367}" presName="sibTrans" presStyleCnt="0"/>
      <dgm:spPr/>
    </dgm:pt>
    <dgm:pt modelId="{9E99E15C-889A-4FB1-A0B3-AD9390DD3177}" type="pres">
      <dgm:prSet presAssocID="{0C4FEC2C-8B59-4E82-9496-3F44C1ED11A6}" presName="node" presStyleLbl="node1" presStyleIdx="5" presStyleCnt="6">
        <dgm:presLayoutVars>
          <dgm:bulletEnabled val="1"/>
        </dgm:presLayoutVars>
      </dgm:prSet>
      <dgm:spPr/>
      <dgm:t>
        <a:bodyPr/>
        <a:lstStyle/>
        <a:p>
          <a:endParaRPr lang="pt-BR"/>
        </a:p>
      </dgm:t>
    </dgm:pt>
  </dgm:ptLst>
  <dgm:cxnLst>
    <dgm:cxn modelId="{7CF95BDD-0E2D-4648-B730-92212212ACDB}" srcId="{DC89A525-0152-413C-A878-B0FFB26EC361}" destId="{2C50B4AC-D6A4-4841-873D-5447FCAC29CA}" srcOrd="3" destOrd="0" parTransId="{0C70780E-AD41-480B-9E08-5213EBA77388}" sibTransId="{F639F57B-2840-45AD-BC33-11D7B5ABE66F}"/>
    <dgm:cxn modelId="{192E62AC-4FB6-483D-9117-D068553E4FD1}" type="presOf" srcId="{0C4FEC2C-8B59-4E82-9496-3F44C1ED11A6}" destId="{9E99E15C-889A-4FB1-A0B3-AD9390DD3177}" srcOrd="0" destOrd="0" presId="urn:microsoft.com/office/officeart/2005/8/layout/default"/>
    <dgm:cxn modelId="{72D8B7CB-5D4E-4BA8-8BDC-A3883885A5A5}" type="presOf" srcId="{F22C3984-78F8-42CF-90CB-2DE5CE897798}" destId="{946EE8E7-EA4B-4A39-B7F4-B08D51A5487E}" srcOrd="0" destOrd="0" presId="urn:microsoft.com/office/officeart/2005/8/layout/default"/>
    <dgm:cxn modelId="{E1E7E0DA-E6EC-427B-B0D2-EA132A1F016F}" type="presOf" srcId="{856E61CF-F095-4A95-98F3-0D92E198F4F3}" destId="{03268015-528E-47E9-80AA-BA2EC08FA5CE}" srcOrd="0" destOrd="0" presId="urn:microsoft.com/office/officeart/2005/8/layout/default"/>
    <dgm:cxn modelId="{5EB3C105-62D6-4945-AD5C-21F70A6D8255}" srcId="{DC89A525-0152-413C-A878-B0FFB26EC361}" destId="{8005ACAC-BA90-4984-9784-F3F13F6EA6AB}" srcOrd="2" destOrd="0" parTransId="{E9DF92A0-1739-4AD9-814F-2EC49E5EB196}" sibTransId="{C8FC433E-9934-42C9-A8E1-B9CAD1880114}"/>
    <dgm:cxn modelId="{178C581C-913F-4A14-B0D0-E84804FAC0E5}" srcId="{DC89A525-0152-413C-A878-B0FFB26EC361}" destId="{F22C3984-78F8-42CF-90CB-2DE5CE897798}" srcOrd="0" destOrd="0" parTransId="{D270056A-92FA-4E5C-8CC1-AD20D87A2797}" sibTransId="{6E039DE4-87DE-4DFC-94F3-4A01979F6694}"/>
    <dgm:cxn modelId="{3F390CE9-5142-4E37-AF09-ABAD9469885B}" type="presOf" srcId="{2C50B4AC-D6A4-4841-873D-5447FCAC29CA}" destId="{0E4E3815-BD92-4F0D-82A5-C26D3CAD84F5}" srcOrd="0" destOrd="0" presId="urn:microsoft.com/office/officeart/2005/8/layout/default"/>
    <dgm:cxn modelId="{67D609B4-7B10-435F-9B1A-BDB019F66666}" type="presOf" srcId="{8005ACAC-BA90-4984-9784-F3F13F6EA6AB}" destId="{4B95902E-4F57-4EFA-9044-713AF570E688}" srcOrd="0" destOrd="0" presId="urn:microsoft.com/office/officeart/2005/8/layout/default"/>
    <dgm:cxn modelId="{91C908E1-34BE-4F90-8A9F-46D772690CD7}" srcId="{DC89A525-0152-413C-A878-B0FFB26EC361}" destId="{0C4FEC2C-8B59-4E82-9496-3F44C1ED11A6}" srcOrd="5" destOrd="0" parTransId="{ED9F38D1-F570-45E1-B4C3-63029133E0C6}" sibTransId="{BF12740A-3598-431C-9845-6D376BED7484}"/>
    <dgm:cxn modelId="{434332B5-B150-4BDD-934D-27D033F0D185}" type="presOf" srcId="{91A18095-40C6-4792-B569-4103836CBD17}" destId="{442069E5-D2FD-47D4-9D83-588CD913D534}" srcOrd="0" destOrd="0" presId="urn:microsoft.com/office/officeart/2005/8/layout/default"/>
    <dgm:cxn modelId="{453480A2-FF61-448F-93DD-D956954F01F9}" srcId="{DC89A525-0152-413C-A878-B0FFB26EC361}" destId="{856E61CF-F095-4A95-98F3-0D92E198F4F3}" srcOrd="1" destOrd="0" parTransId="{24D7BAD8-D7B6-4FC3-919E-833C2DF14127}" sibTransId="{8B54C1CD-5856-45F2-B400-20F6CF2E0CFA}"/>
    <dgm:cxn modelId="{1B9D3A54-3A8D-4C74-9A52-B033E0D88DC0}" srcId="{DC89A525-0152-413C-A878-B0FFB26EC361}" destId="{91A18095-40C6-4792-B569-4103836CBD17}" srcOrd="4" destOrd="0" parTransId="{870E5AC1-A155-45F0-88FE-1521F5B66C09}" sibTransId="{01EDB0C2-0708-4C35-BF81-2964D4044367}"/>
    <dgm:cxn modelId="{DC04041C-056D-4FFF-B72C-667128F9FB3F}" type="presOf" srcId="{DC89A525-0152-413C-A878-B0FFB26EC361}" destId="{BAB068BE-897A-4A50-9584-81944286567B}" srcOrd="0" destOrd="0" presId="urn:microsoft.com/office/officeart/2005/8/layout/default"/>
    <dgm:cxn modelId="{AAF074D5-3EDE-4CD2-9B13-C6BD8B2B87F9}" type="presParOf" srcId="{BAB068BE-897A-4A50-9584-81944286567B}" destId="{946EE8E7-EA4B-4A39-B7F4-B08D51A5487E}" srcOrd="0" destOrd="0" presId="urn:microsoft.com/office/officeart/2005/8/layout/default"/>
    <dgm:cxn modelId="{42E554E4-EE72-44A0-9B61-BC98572BED2D}" type="presParOf" srcId="{BAB068BE-897A-4A50-9584-81944286567B}" destId="{DDAC1325-DF85-4309-9CC7-32A13047F17A}" srcOrd="1" destOrd="0" presId="urn:microsoft.com/office/officeart/2005/8/layout/default"/>
    <dgm:cxn modelId="{89998323-81CA-4E62-AD60-D02AEFAA5AFC}" type="presParOf" srcId="{BAB068BE-897A-4A50-9584-81944286567B}" destId="{03268015-528E-47E9-80AA-BA2EC08FA5CE}" srcOrd="2" destOrd="0" presId="urn:microsoft.com/office/officeart/2005/8/layout/default"/>
    <dgm:cxn modelId="{2A7E2EC1-C9F3-4B7C-8E83-E10363059B4B}" type="presParOf" srcId="{BAB068BE-897A-4A50-9584-81944286567B}" destId="{8ED0E824-7130-4753-A4CF-E5C16237D621}" srcOrd="3" destOrd="0" presId="urn:microsoft.com/office/officeart/2005/8/layout/default"/>
    <dgm:cxn modelId="{20EA57D0-69E1-4FBD-8471-1D50F0B63BC1}" type="presParOf" srcId="{BAB068BE-897A-4A50-9584-81944286567B}" destId="{4B95902E-4F57-4EFA-9044-713AF570E688}" srcOrd="4" destOrd="0" presId="urn:microsoft.com/office/officeart/2005/8/layout/default"/>
    <dgm:cxn modelId="{04C4EC86-1ADC-433D-A8F4-D854ECBCD1D3}" type="presParOf" srcId="{BAB068BE-897A-4A50-9584-81944286567B}" destId="{6FF564E4-C0DB-451C-9CF1-B2855833890B}" srcOrd="5" destOrd="0" presId="urn:microsoft.com/office/officeart/2005/8/layout/default"/>
    <dgm:cxn modelId="{C770DCD2-4EB2-4219-A256-01D6353A2BD2}" type="presParOf" srcId="{BAB068BE-897A-4A50-9584-81944286567B}" destId="{0E4E3815-BD92-4F0D-82A5-C26D3CAD84F5}" srcOrd="6" destOrd="0" presId="urn:microsoft.com/office/officeart/2005/8/layout/default"/>
    <dgm:cxn modelId="{35A9A1DD-0E26-4283-8B60-9E1ED940043F}" type="presParOf" srcId="{BAB068BE-897A-4A50-9584-81944286567B}" destId="{6BD24797-0AF8-45D1-A1CB-941F30E932DD}" srcOrd="7" destOrd="0" presId="urn:microsoft.com/office/officeart/2005/8/layout/default"/>
    <dgm:cxn modelId="{9D66519F-D907-460E-8FDF-F259525C5D5B}" type="presParOf" srcId="{BAB068BE-897A-4A50-9584-81944286567B}" destId="{442069E5-D2FD-47D4-9D83-588CD913D534}" srcOrd="8" destOrd="0" presId="urn:microsoft.com/office/officeart/2005/8/layout/default"/>
    <dgm:cxn modelId="{AAD6A3F4-2FCE-41DB-8D5B-E44F0DAD62FC}" type="presParOf" srcId="{BAB068BE-897A-4A50-9584-81944286567B}" destId="{6D67490F-013B-4735-9FD8-26F01A2D5A6C}" srcOrd="9" destOrd="0" presId="urn:microsoft.com/office/officeart/2005/8/layout/default"/>
    <dgm:cxn modelId="{33407655-16D4-4036-9F56-F5A190439FF7}" type="presParOf" srcId="{BAB068BE-897A-4A50-9584-81944286567B}" destId="{9E99E15C-889A-4FB1-A0B3-AD9390DD317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81314-6BFA-4106-9CFD-E4BED5AD3270}">
      <dsp:nvSpPr>
        <dsp:cNvPr id="0" name=""/>
        <dsp:cNvSpPr/>
      </dsp:nvSpPr>
      <dsp:spPr>
        <a:xfrm>
          <a:off x="826174" y="2301"/>
          <a:ext cx="2740521" cy="1644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smtClean="0"/>
            <a:t>Pesquisa bibliográfica</a:t>
          </a:r>
          <a:endParaRPr lang="pt-BR" sz="2000" kern="1200" dirty="0"/>
        </a:p>
      </dsp:txBody>
      <dsp:txXfrm>
        <a:off x="874334" y="50461"/>
        <a:ext cx="2644201" cy="1547992"/>
      </dsp:txXfrm>
    </dsp:sp>
    <dsp:sp modelId="{B15A4DE2-1E3D-498D-B329-7C393F68E2D2}">
      <dsp:nvSpPr>
        <dsp:cNvPr id="0" name=""/>
        <dsp:cNvSpPr/>
      </dsp:nvSpPr>
      <dsp:spPr>
        <a:xfrm>
          <a:off x="3807861" y="484633"/>
          <a:ext cx="580990" cy="67964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a:off x="3807861" y="620563"/>
        <a:ext cx="406693" cy="407789"/>
      </dsp:txXfrm>
    </dsp:sp>
    <dsp:sp modelId="{80356052-1850-405F-AA93-DCA1326FB28A}">
      <dsp:nvSpPr>
        <dsp:cNvPr id="0" name=""/>
        <dsp:cNvSpPr/>
      </dsp:nvSpPr>
      <dsp:spPr>
        <a:xfrm>
          <a:off x="4662904" y="2301"/>
          <a:ext cx="2740521" cy="1644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smtClean="0"/>
            <a:t>Levantamento de dados </a:t>
          </a:r>
          <a:r>
            <a:rPr lang="pt-BR" sz="2000" i="1" kern="1200" dirty="0" smtClean="0"/>
            <a:t>in loco </a:t>
          </a:r>
          <a:r>
            <a:rPr lang="pt-BR" sz="2000" i="0" kern="1200" dirty="0" smtClean="0"/>
            <a:t>e em </a:t>
          </a:r>
          <a:r>
            <a:rPr lang="pt-BR" sz="2000" kern="1200" dirty="0" smtClean="0"/>
            <a:t>órgãos oficiais governamentais e não-governamentais. </a:t>
          </a:r>
          <a:endParaRPr lang="pt-BR" sz="2000" i="0" kern="1200" dirty="0"/>
        </a:p>
      </dsp:txBody>
      <dsp:txXfrm>
        <a:off x="4711064" y="50461"/>
        <a:ext cx="2644201" cy="1547992"/>
      </dsp:txXfrm>
    </dsp:sp>
    <dsp:sp modelId="{EF7D1FD0-AE39-4A70-92C5-D9E4F2E371BD}">
      <dsp:nvSpPr>
        <dsp:cNvPr id="0" name=""/>
        <dsp:cNvSpPr/>
      </dsp:nvSpPr>
      <dsp:spPr>
        <a:xfrm rot="5400000">
          <a:off x="5742669" y="1838450"/>
          <a:ext cx="580990" cy="67964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rot="-5400000">
        <a:off x="5829270" y="1887780"/>
        <a:ext cx="407789" cy="406693"/>
      </dsp:txXfrm>
    </dsp:sp>
    <dsp:sp modelId="{D10A69DB-D505-4E94-88D5-6CC8503D16FE}">
      <dsp:nvSpPr>
        <dsp:cNvPr id="0" name=""/>
        <dsp:cNvSpPr/>
      </dsp:nvSpPr>
      <dsp:spPr>
        <a:xfrm>
          <a:off x="4662904" y="2742822"/>
          <a:ext cx="2740521" cy="1644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smtClean="0"/>
            <a:t>Mapeamento das deficiências e diagnóstico</a:t>
          </a:r>
          <a:endParaRPr lang="pt-BR" sz="2000" kern="1200" dirty="0"/>
        </a:p>
      </dsp:txBody>
      <dsp:txXfrm>
        <a:off x="4711064" y="2790982"/>
        <a:ext cx="2644201" cy="1547992"/>
      </dsp:txXfrm>
    </dsp:sp>
    <dsp:sp modelId="{772B0B59-D0DF-4085-BFE3-95DF4077D81D}">
      <dsp:nvSpPr>
        <dsp:cNvPr id="0" name=""/>
        <dsp:cNvSpPr/>
      </dsp:nvSpPr>
      <dsp:spPr>
        <a:xfrm rot="10800000">
          <a:off x="3840747" y="3225154"/>
          <a:ext cx="580990" cy="67964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pt-BR" sz="1600" kern="1200"/>
        </a:p>
      </dsp:txBody>
      <dsp:txXfrm rot="10800000">
        <a:off x="4015044" y="3361084"/>
        <a:ext cx="406693" cy="407789"/>
      </dsp:txXfrm>
    </dsp:sp>
    <dsp:sp modelId="{46BDF357-983A-4DD2-9CE9-99BCB82815FB}">
      <dsp:nvSpPr>
        <dsp:cNvPr id="0" name=""/>
        <dsp:cNvSpPr/>
      </dsp:nvSpPr>
      <dsp:spPr>
        <a:xfrm>
          <a:off x="826174" y="2742822"/>
          <a:ext cx="2740521" cy="164431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smtClean="0"/>
            <a:t>Proposta de intervenção</a:t>
          </a:r>
          <a:endParaRPr lang="pt-BR" sz="2000" kern="1200" dirty="0"/>
        </a:p>
      </dsp:txBody>
      <dsp:txXfrm>
        <a:off x="874334" y="2790982"/>
        <a:ext cx="2644201" cy="1547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808E-092A-4D6A-BE28-D6D71C3D5D2B}">
      <dsp:nvSpPr>
        <dsp:cNvPr id="0" name=""/>
        <dsp:cNvSpPr/>
      </dsp:nvSpPr>
      <dsp:spPr>
        <a:xfrm rot="16200000">
          <a:off x="-1284616" y="1286632"/>
          <a:ext cx="4551784" cy="197851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pt-BR" sz="2000" b="1" i="0" kern="1200" dirty="0" smtClean="0">
              <a:latin typeface="Tw Cen MT" panose="020B0602020104020603" pitchFamily="34" charset="0"/>
            </a:rPr>
            <a:t>O Rio e a Cidade</a:t>
          </a:r>
          <a:endParaRPr lang="pt-BR" sz="2000" b="1"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Benévolo</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Costa</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Gorski</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err="1" smtClean="0">
              <a:latin typeface="Tw Cen MT" panose="020B0602020104020603" pitchFamily="34" charset="0"/>
            </a:rPr>
            <a:t>Holgz</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err="1" smtClean="0">
              <a:latin typeface="Tw Cen MT" panose="020B0602020104020603" pitchFamily="34" charset="0"/>
            </a:rPr>
            <a:t>Porath</a:t>
          </a:r>
          <a:endParaRPr lang="pt-BR" sz="2000" kern="1200" dirty="0">
            <a:latin typeface="Tw Cen MT" panose="020B0602020104020603" pitchFamily="34" charset="0"/>
          </a:endParaRPr>
        </a:p>
      </dsp:txBody>
      <dsp:txXfrm rot="5400000">
        <a:off x="2017" y="910356"/>
        <a:ext cx="1978518" cy="2731070"/>
      </dsp:txXfrm>
    </dsp:sp>
    <dsp:sp modelId="{BF787305-DC91-438B-AEA1-6B614C9DA8F5}">
      <dsp:nvSpPr>
        <dsp:cNvPr id="0" name=""/>
        <dsp:cNvSpPr/>
      </dsp:nvSpPr>
      <dsp:spPr>
        <a:xfrm rot="16200000">
          <a:off x="842290" y="1286632"/>
          <a:ext cx="4551784" cy="197851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pt-BR" sz="2000" b="1" i="0" kern="1200" dirty="0" smtClean="0">
              <a:latin typeface="Tw Cen MT" panose="020B0602020104020603" pitchFamily="34" charset="0"/>
            </a:rPr>
            <a:t>A Cidade e o Rio no contexto amazônico</a:t>
          </a:r>
          <a:endParaRPr lang="pt-BR" sz="2000" b="1"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err="1" smtClean="0">
              <a:latin typeface="Tw Cen MT" panose="020B0602020104020603" pitchFamily="34" charset="0"/>
            </a:rPr>
            <a:t>Lefèbvre</a:t>
          </a:r>
          <a:r>
            <a:rPr lang="pt-BR" sz="2000" kern="1200" dirty="0" smtClean="0">
              <a:latin typeface="Tw Cen MT" panose="020B0602020104020603" pitchFamily="34" charset="0"/>
            </a:rPr>
            <a:t> </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Santos</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Trindade Júnior et al</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Gonçalves</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Vicentini</a:t>
          </a:r>
          <a:endParaRPr lang="pt-BR" sz="2000" kern="1200" dirty="0">
            <a:latin typeface="Tw Cen MT" panose="020B0602020104020603" pitchFamily="34" charset="0"/>
          </a:endParaRPr>
        </a:p>
      </dsp:txBody>
      <dsp:txXfrm rot="5400000">
        <a:off x="2128923" y="910356"/>
        <a:ext cx="1978518" cy="2731070"/>
      </dsp:txXfrm>
    </dsp:sp>
    <dsp:sp modelId="{1D567FA4-3F2A-4A05-B7B6-A0972334125F}">
      <dsp:nvSpPr>
        <dsp:cNvPr id="0" name=""/>
        <dsp:cNvSpPr/>
      </dsp:nvSpPr>
      <dsp:spPr>
        <a:xfrm rot="16200000">
          <a:off x="2972183" y="1286632"/>
          <a:ext cx="4551784" cy="197851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pt-BR" sz="2000" b="1" i="0" kern="1200" dirty="0" smtClean="0">
              <a:latin typeface="Tw Cen MT" panose="020B0602020104020603" pitchFamily="34" charset="0"/>
            </a:rPr>
            <a:t>O Rio Amazonas e Macapá</a:t>
          </a:r>
          <a:endParaRPr lang="pt-BR" sz="2000" b="1"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Araújo</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Tostes</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Portilho</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Bastos</a:t>
          </a:r>
          <a:endParaRPr lang="pt-BR" sz="2000" kern="1200" dirty="0">
            <a:latin typeface="Tw Cen MT" panose="020B0602020104020603" pitchFamily="34" charset="0"/>
          </a:endParaRPr>
        </a:p>
      </dsp:txBody>
      <dsp:txXfrm rot="5400000">
        <a:off x="4258816" y="910356"/>
        <a:ext cx="1978518" cy="2731070"/>
      </dsp:txXfrm>
    </dsp:sp>
    <dsp:sp modelId="{99402EE5-073A-4FAF-AAEC-45DD3D684689}">
      <dsp:nvSpPr>
        <dsp:cNvPr id="0" name=""/>
        <dsp:cNvSpPr/>
      </dsp:nvSpPr>
      <dsp:spPr>
        <a:xfrm rot="16200000">
          <a:off x="5096104" y="1286632"/>
          <a:ext cx="4551784" cy="197851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pt-BR" sz="2000" b="1" i="0" kern="1200" dirty="0" smtClean="0">
              <a:latin typeface="Tw Cen MT" panose="020B0602020104020603" pitchFamily="34" charset="0"/>
            </a:rPr>
            <a:t>A foz como ponto de conexão</a:t>
          </a:r>
          <a:endParaRPr lang="pt-BR" sz="2000" kern="1200" dirty="0">
            <a:latin typeface="Tw Cen MT" panose="020B0602020104020603" pitchFamily="34" charset="0"/>
          </a:endParaRPr>
        </a:p>
        <a:p>
          <a:pPr marL="228600" lvl="1" indent="-228600" algn="l" defTabSz="889000">
            <a:lnSpc>
              <a:spcPct val="90000"/>
            </a:lnSpc>
            <a:spcBef>
              <a:spcPct val="0"/>
            </a:spcBef>
            <a:spcAft>
              <a:spcPct val="15000"/>
            </a:spcAft>
            <a:buChar char="••"/>
          </a:pPr>
          <a:r>
            <a:rPr lang="pt-BR" sz="2000" kern="1200" dirty="0" smtClean="0">
              <a:latin typeface="Tw Cen MT" panose="020B0602020104020603" pitchFamily="34" charset="0"/>
            </a:rPr>
            <a:t>ANTAQ</a:t>
          </a:r>
          <a:endParaRPr lang="pt-BR" sz="2000" kern="1200" dirty="0">
            <a:latin typeface="Tw Cen MT" panose="020B0602020104020603" pitchFamily="34" charset="0"/>
          </a:endParaRPr>
        </a:p>
      </dsp:txBody>
      <dsp:txXfrm rot="5400000">
        <a:off x="6382737" y="910356"/>
        <a:ext cx="1978518" cy="27310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EE8E7-EA4B-4A39-B7F4-B08D51A5487E}">
      <dsp:nvSpPr>
        <dsp:cNvPr id="0" name=""/>
        <dsp:cNvSpPr/>
      </dsp:nvSpPr>
      <dsp:spPr>
        <a:xfrm>
          <a:off x="0" y="523080"/>
          <a:ext cx="2571749" cy="154305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kern="1200" dirty="0" smtClean="0"/>
            <a:t>Ordenar as atividades sociais e econômicas existentes por meio da setorização das atividades com o propósito de viabilizar a interação no espaço;</a:t>
          </a:r>
          <a:endParaRPr lang="pt-BR" sz="1500" kern="1200" dirty="0"/>
        </a:p>
      </dsp:txBody>
      <dsp:txXfrm>
        <a:off x="0" y="523080"/>
        <a:ext cx="2571749" cy="1543050"/>
      </dsp:txXfrm>
    </dsp:sp>
    <dsp:sp modelId="{03268015-528E-47E9-80AA-BA2EC08FA5CE}">
      <dsp:nvSpPr>
        <dsp:cNvPr id="0" name=""/>
        <dsp:cNvSpPr/>
      </dsp:nvSpPr>
      <dsp:spPr>
        <a:xfrm>
          <a:off x="2828925" y="523080"/>
          <a:ext cx="2571749" cy="154305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kern="1200" dirty="0" smtClean="0"/>
            <a:t>Melhorar as condições de infraestrutura e organização das atividades hidroviárias;</a:t>
          </a:r>
          <a:endParaRPr lang="pt-BR" sz="1500" kern="1200" dirty="0"/>
        </a:p>
      </dsp:txBody>
      <dsp:txXfrm>
        <a:off x="2828925" y="523080"/>
        <a:ext cx="2571749" cy="1543050"/>
      </dsp:txXfrm>
    </dsp:sp>
    <dsp:sp modelId="{4B95902E-4F57-4EFA-9044-713AF570E688}">
      <dsp:nvSpPr>
        <dsp:cNvPr id="0" name=""/>
        <dsp:cNvSpPr/>
      </dsp:nvSpPr>
      <dsp:spPr>
        <a:xfrm>
          <a:off x="5657849" y="523080"/>
          <a:ext cx="2571749" cy="154305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kern="1200" dirty="0" smtClean="0"/>
            <a:t>Integração da imagem, permitindo um maior contato dos moradores e visitantes do Igarapé das Mulheres com o Rio Amazonas;</a:t>
          </a:r>
          <a:endParaRPr lang="pt-BR" sz="1500" kern="1200" dirty="0"/>
        </a:p>
      </dsp:txBody>
      <dsp:txXfrm>
        <a:off x="5657849" y="523080"/>
        <a:ext cx="2571749" cy="1543050"/>
      </dsp:txXfrm>
    </dsp:sp>
    <dsp:sp modelId="{0E4E3815-BD92-4F0D-82A5-C26D3CAD84F5}">
      <dsp:nvSpPr>
        <dsp:cNvPr id="0" name=""/>
        <dsp:cNvSpPr/>
      </dsp:nvSpPr>
      <dsp:spPr>
        <a:xfrm>
          <a:off x="0" y="2323305"/>
          <a:ext cx="2571749" cy="154305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kern="1200" dirty="0" smtClean="0"/>
            <a:t>Integração das vias das margens do Canal do Igarapé das Mulheres;</a:t>
          </a:r>
          <a:endParaRPr lang="pt-BR" sz="1500" kern="1200" dirty="0"/>
        </a:p>
      </dsp:txBody>
      <dsp:txXfrm>
        <a:off x="0" y="2323305"/>
        <a:ext cx="2571749" cy="1543050"/>
      </dsp:txXfrm>
    </dsp:sp>
    <dsp:sp modelId="{442069E5-D2FD-47D4-9D83-588CD913D534}">
      <dsp:nvSpPr>
        <dsp:cNvPr id="0" name=""/>
        <dsp:cNvSpPr/>
      </dsp:nvSpPr>
      <dsp:spPr>
        <a:xfrm>
          <a:off x="2828925" y="2323305"/>
          <a:ext cx="2571749" cy="154305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kern="1200" dirty="0" smtClean="0"/>
            <a:t>Melhoria das condições das vias para tráfego de veículos, ciclistas e pedestres.</a:t>
          </a:r>
          <a:endParaRPr lang="pt-BR" sz="1500" kern="1200" dirty="0"/>
        </a:p>
      </dsp:txBody>
      <dsp:txXfrm>
        <a:off x="2828925" y="2323305"/>
        <a:ext cx="2571749" cy="1543050"/>
      </dsp:txXfrm>
    </dsp:sp>
    <dsp:sp modelId="{9E99E15C-889A-4FB1-A0B3-AD9390DD3177}">
      <dsp:nvSpPr>
        <dsp:cNvPr id="0" name=""/>
        <dsp:cNvSpPr/>
      </dsp:nvSpPr>
      <dsp:spPr>
        <a:xfrm>
          <a:off x="5657849" y="2323305"/>
          <a:ext cx="2571749" cy="154305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pt-BR" sz="1500" kern="1200" dirty="0" smtClean="0"/>
            <a:t>Criação de espaços abertos, livre de barreiras visuais de forma que resulte em</a:t>
          </a:r>
          <a:br>
            <a:rPr lang="pt-BR" sz="1500" kern="1200" dirty="0" smtClean="0"/>
          </a:br>
          <a:r>
            <a:rPr lang="pt-BR" sz="1500" kern="1200" dirty="0" smtClean="0"/>
            <a:t>áreas sensivelmente seguras.</a:t>
          </a:r>
          <a:endParaRPr lang="pt-BR" sz="1500" kern="1200" dirty="0"/>
        </a:p>
      </dsp:txBody>
      <dsp:txXfrm>
        <a:off x="5657849" y="2323305"/>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smtClean="0"/>
              <a:t>Clique para editar o título mestre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30" name="Date Placeholder 29"/>
          <p:cNvSpPr>
            <a:spLocks noGrp="1"/>
          </p:cNvSpPr>
          <p:nvPr>
            <p:ph type="dt" sz="half" idx="10"/>
          </p:nvPr>
        </p:nvSpPr>
        <p:spPr/>
        <p:txBody>
          <a:bodyPr/>
          <a:lstStyle/>
          <a:p>
            <a:fld id="{458B7873-11CA-4B94-933D-EC58ED932ADA}" type="datetimeFigureOut">
              <a:rPr lang="pt-BR" smtClean="0"/>
              <a:t>06/02/2018</a:t>
            </a:fld>
            <a:endParaRPr lang="pt-BR"/>
          </a:p>
        </p:txBody>
      </p:sp>
      <p:sp>
        <p:nvSpPr>
          <p:cNvPr id="19" name="Footer Placeholder 18"/>
          <p:cNvSpPr>
            <a:spLocks noGrp="1"/>
          </p:cNvSpPr>
          <p:nvPr>
            <p:ph type="ftr" sz="quarter" idx="11"/>
          </p:nvPr>
        </p:nvSpPr>
        <p:spPr/>
        <p:txBody>
          <a:bodyPr/>
          <a:lstStyle/>
          <a:p>
            <a:endParaRPr lang="pt-BR"/>
          </a:p>
        </p:txBody>
      </p:sp>
      <p:sp>
        <p:nvSpPr>
          <p:cNvPr id="27" name="Slide Number Placeholder 26"/>
          <p:cNvSpPr>
            <a:spLocks noGrp="1"/>
          </p:cNvSpPr>
          <p:nvPr>
            <p:ph type="sldNum" sz="quarter" idx="12"/>
          </p:nvPr>
        </p:nvSpPr>
        <p:spPr/>
        <p:txBody>
          <a:bodyPr/>
          <a:lstStyle/>
          <a:p>
            <a:fld id="{67B20104-2E76-421E-B1DD-6E2C74D2EED1}"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BR" smtClean="0"/>
              <a:t>Clique para editar o título mestre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Date Placeholder 3"/>
          <p:cNvSpPr>
            <a:spLocks noGrp="1"/>
          </p:cNvSpPr>
          <p:nvPr>
            <p:ph type="dt" sz="half" idx="10"/>
          </p:nvPr>
        </p:nvSpPr>
        <p:spPr/>
        <p:txBody>
          <a:bodyPr/>
          <a:lstStyle/>
          <a:p>
            <a:fld id="{458B7873-11CA-4B94-933D-EC58ED932ADA}" type="datetimeFigureOut">
              <a:rPr lang="pt-BR" smtClean="0"/>
              <a:t>06/02/2018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7B20104-2E76-421E-B1DD-6E2C74D2EED1}"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pt-BR" smtClean="0"/>
              <a:t>Clique para editar o título mestre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Date Placeholder 3"/>
          <p:cNvSpPr>
            <a:spLocks noGrp="1"/>
          </p:cNvSpPr>
          <p:nvPr>
            <p:ph type="dt" sz="half" idx="10"/>
          </p:nvPr>
        </p:nvSpPr>
        <p:spPr/>
        <p:txBody>
          <a:bodyPr/>
          <a:lstStyle/>
          <a:p>
            <a:fld id="{458B7873-11CA-4B94-933D-EC58ED932ADA}" type="datetimeFigureOut">
              <a:rPr lang="pt-BR" smtClean="0"/>
              <a:t>06/02/2018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7B20104-2E76-421E-B1DD-6E2C74D2EED1}"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BR" smtClean="0"/>
              <a:t>Clique para editar o título mestre</a:t>
            </a:r>
            <a:endParaRPr kumimoji="0" lang="en-US"/>
          </a:p>
        </p:txBody>
      </p:sp>
      <p:sp>
        <p:nvSpPr>
          <p:cNvPr id="3" name="Content Placeholder 2"/>
          <p:cNvSpPr>
            <a:spLocks noGrp="1"/>
          </p:cNvSpPr>
          <p:nvPr>
            <p:ph idx="1"/>
          </p:nvPr>
        </p:nvSpPr>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Date Placeholder 3"/>
          <p:cNvSpPr>
            <a:spLocks noGrp="1"/>
          </p:cNvSpPr>
          <p:nvPr>
            <p:ph type="dt" sz="half" idx="10"/>
          </p:nvPr>
        </p:nvSpPr>
        <p:spPr/>
        <p:txBody>
          <a:bodyPr/>
          <a:lstStyle/>
          <a:p>
            <a:fld id="{458B7873-11CA-4B94-933D-EC58ED932ADA}" type="datetimeFigureOut">
              <a:rPr lang="pt-BR" smtClean="0"/>
              <a:t>06/02/2018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7B20104-2E76-421E-B1DD-6E2C74D2EED1}"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smtClean="0"/>
              <a:t>Clique para editar o título mestre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Date Placeholder 3"/>
          <p:cNvSpPr>
            <a:spLocks noGrp="1"/>
          </p:cNvSpPr>
          <p:nvPr>
            <p:ph type="dt" sz="half" idx="10"/>
          </p:nvPr>
        </p:nvSpPr>
        <p:spPr/>
        <p:txBody>
          <a:bodyPr/>
          <a:lstStyle/>
          <a:p>
            <a:fld id="{458B7873-11CA-4B94-933D-EC58ED932ADA}" type="datetimeFigureOut">
              <a:rPr lang="pt-BR" smtClean="0"/>
              <a:t>06/02/2018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7B20104-2E76-421E-B1DD-6E2C74D2EED1}"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pt-BR" smtClean="0"/>
              <a:t>Clique para editar o título mestre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Date Placeholder 4"/>
          <p:cNvSpPr>
            <a:spLocks noGrp="1"/>
          </p:cNvSpPr>
          <p:nvPr>
            <p:ph type="dt" sz="half" idx="10"/>
          </p:nvPr>
        </p:nvSpPr>
        <p:spPr/>
        <p:txBody>
          <a:bodyPr/>
          <a:lstStyle/>
          <a:p>
            <a:fld id="{458B7873-11CA-4B94-933D-EC58ED932ADA}" type="datetimeFigureOut">
              <a:rPr lang="pt-BR" smtClean="0"/>
              <a:t>06/02/2018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7B20104-2E76-421E-B1DD-6E2C74D2EED1}"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pt-BR" smtClean="0"/>
              <a:t>Clique para editar o título mestre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Date Placeholder 6"/>
          <p:cNvSpPr>
            <a:spLocks noGrp="1"/>
          </p:cNvSpPr>
          <p:nvPr>
            <p:ph type="dt" sz="half" idx="10"/>
          </p:nvPr>
        </p:nvSpPr>
        <p:spPr/>
        <p:txBody>
          <a:bodyPr/>
          <a:lstStyle/>
          <a:p>
            <a:fld id="{458B7873-11CA-4B94-933D-EC58ED932ADA}" type="datetimeFigureOut">
              <a:rPr lang="pt-BR" smtClean="0"/>
              <a:t>06/02/2018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67B20104-2E76-421E-B1DD-6E2C74D2EED1}"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t-BR" smtClean="0"/>
              <a:t>Clique para editar o título mestre</a:t>
            </a:r>
            <a:endParaRPr kumimoji="0" lang="en-US"/>
          </a:p>
        </p:txBody>
      </p:sp>
      <p:sp>
        <p:nvSpPr>
          <p:cNvPr id="3" name="Date Placeholder 2"/>
          <p:cNvSpPr>
            <a:spLocks noGrp="1"/>
          </p:cNvSpPr>
          <p:nvPr>
            <p:ph type="dt" sz="half" idx="10"/>
          </p:nvPr>
        </p:nvSpPr>
        <p:spPr/>
        <p:txBody>
          <a:bodyPr/>
          <a:lstStyle/>
          <a:p>
            <a:fld id="{458B7873-11CA-4B94-933D-EC58ED932ADA}" type="datetimeFigureOut">
              <a:rPr lang="pt-BR" smtClean="0"/>
              <a:t>06/02/2018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67B20104-2E76-421E-B1DD-6E2C74D2EED1}"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8B7873-11CA-4B94-933D-EC58ED932ADA}" type="datetimeFigureOut">
              <a:rPr lang="pt-BR" smtClean="0"/>
              <a:t>06/02/2018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67B20104-2E76-421E-B1DD-6E2C74D2EED1}"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t-BR" smtClean="0"/>
              <a:t>Clique para editar o título mestre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t-BR" smtClean="0"/>
              <a:t>Clique para editar o texto mestre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Date Placeholder 4"/>
          <p:cNvSpPr>
            <a:spLocks noGrp="1"/>
          </p:cNvSpPr>
          <p:nvPr>
            <p:ph type="dt" sz="half" idx="10"/>
          </p:nvPr>
        </p:nvSpPr>
        <p:spPr/>
        <p:txBody>
          <a:bodyPr/>
          <a:lstStyle/>
          <a:p>
            <a:fld id="{458B7873-11CA-4B94-933D-EC58ED932ADA}" type="datetimeFigureOut">
              <a:rPr lang="pt-BR" smtClean="0"/>
              <a:t>06/02/2018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7B20104-2E76-421E-B1DD-6E2C74D2EED1}"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pt-BR" smtClean="0"/>
              <a:t>Clique para editar o título mestre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5" name="Date Placeholder 4"/>
          <p:cNvSpPr>
            <a:spLocks noGrp="1"/>
          </p:cNvSpPr>
          <p:nvPr>
            <p:ph type="dt" sz="half" idx="10"/>
          </p:nvPr>
        </p:nvSpPr>
        <p:spPr/>
        <p:txBody>
          <a:bodyPr/>
          <a:lstStyle/>
          <a:p>
            <a:fld id="{458B7873-11CA-4B94-933D-EC58ED932ADA}" type="datetimeFigureOut">
              <a:rPr lang="pt-BR" smtClean="0"/>
              <a:t>06/02/2018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8077200" y="6356350"/>
            <a:ext cx="609600" cy="365125"/>
          </a:xfrm>
        </p:spPr>
        <p:txBody>
          <a:bodyPr/>
          <a:lstStyle/>
          <a:p>
            <a:fld id="{67B20104-2E76-421E-B1DD-6E2C74D2EED1}" type="slidenum">
              <a:rPr lang="pt-BR" smtClean="0"/>
              <a:t>‹nº›</a:t>
            </a:fld>
            <a:endParaRPr lang="pt-B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t-BR" smtClean="0"/>
              <a:t>Clique no ícone para adicionar uma imagem</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pt-BR" smtClean="0"/>
              <a:t>Clique para editar o título mestre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58B7873-11CA-4B94-933D-EC58ED932ADA}" type="datetimeFigureOut">
              <a:rPr lang="pt-BR" smtClean="0"/>
              <a:t>06/02/2018</a:t>
            </a:fld>
            <a:endParaRPr lang="pt-B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pt-B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7B20104-2E76-421E-B1DD-6E2C74D2EED1}" type="slidenum">
              <a:rPr lang="pt-BR" smtClean="0"/>
              <a:t>‹nº›</a:t>
            </a:fld>
            <a:endParaRPr lang="pt-B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Marcela\Documents\MAQUETE\Nova pasta\92323fd8f0f69a51ac8c7ec24d444c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3203848" y="2492896"/>
            <a:ext cx="2880320" cy="550912"/>
          </a:xfrm>
          <a:solidFill>
            <a:schemeClr val="accent1">
              <a:lumMod val="40000"/>
              <a:lumOff val="60000"/>
            </a:schemeClr>
          </a:solidFill>
          <a:effectLst>
            <a:softEdge rad="127000"/>
          </a:effectLst>
        </p:spPr>
        <p:txBody>
          <a:bodyPr>
            <a:normAutofit/>
          </a:bodyPr>
          <a:lstStyle/>
          <a:p>
            <a:pPr algn="ctr"/>
            <a:r>
              <a:rPr lang="pt-BR" sz="2800" dirty="0" smtClean="0">
                <a:solidFill>
                  <a:schemeClr val="tx1"/>
                </a:solidFill>
                <a:latin typeface="Tw Cen MT" panose="020B0602020104020603" pitchFamily="34" charset="0"/>
              </a:rPr>
              <a:t>RIO E CIDADE:  </a:t>
            </a:r>
            <a:endParaRPr lang="pt-BR" sz="2800" dirty="0">
              <a:solidFill>
                <a:schemeClr val="tx1"/>
              </a:solidFill>
              <a:latin typeface="Tw Cen MT" panose="020B0602020104020603" pitchFamily="34" charset="0"/>
            </a:endParaRPr>
          </a:p>
        </p:txBody>
      </p:sp>
      <p:sp>
        <p:nvSpPr>
          <p:cNvPr id="3" name="Subtítulo 2"/>
          <p:cNvSpPr>
            <a:spLocks noGrp="1"/>
          </p:cNvSpPr>
          <p:nvPr>
            <p:ph type="subTitle" idx="1"/>
          </p:nvPr>
        </p:nvSpPr>
        <p:spPr>
          <a:xfrm>
            <a:off x="179512" y="3212976"/>
            <a:ext cx="8568952" cy="632512"/>
          </a:xfrm>
          <a:solidFill>
            <a:schemeClr val="accent1">
              <a:lumMod val="40000"/>
              <a:lumOff val="60000"/>
            </a:schemeClr>
          </a:solidFill>
          <a:effectLst>
            <a:softEdge rad="63500"/>
          </a:effectLst>
        </p:spPr>
        <p:txBody>
          <a:bodyPr>
            <a:normAutofit/>
          </a:bodyPr>
          <a:lstStyle/>
          <a:p>
            <a:pPr algn="ctr"/>
            <a:r>
              <a:rPr lang="pt-BR" sz="2000" dirty="0" smtClean="0">
                <a:latin typeface="Tw Cen MT" panose="020B0602020104020603" pitchFamily="34" charset="0"/>
              </a:rPr>
              <a:t>Uma proposta alternativa para a foz do Igarapé das Mulheres em Macapá - </a:t>
            </a:r>
            <a:r>
              <a:rPr lang="pt-BR" sz="2000" dirty="0" err="1" smtClean="0">
                <a:latin typeface="Tw Cen MT" panose="020B0602020104020603" pitchFamily="34" charset="0"/>
              </a:rPr>
              <a:t>Ap</a:t>
            </a:r>
            <a:endParaRPr lang="pt-BR" sz="2000" dirty="0">
              <a:latin typeface="Tw Cen MT" panose="020B0602020104020603" pitchFamily="34" charset="0"/>
            </a:endParaRPr>
          </a:p>
        </p:txBody>
      </p:sp>
      <p:sp>
        <p:nvSpPr>
          <p:cNvPr id="4" name="Título 1"/>
          <p:cNvSpPr txBox="1">
            <a:spLocks/>
          </p:cNvSpPr>
          <p:nvPr/>
        </p:nvSpPr>
        <p:spPr>
          <a:xfrm>
            <a:off x="539552" y="1353344"/>
            <a:ext cx="7851648" cy="995536"/>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pt-BR" sz="1800" b="0" dirty="0">
                <a:solidFill>
                  <a:schemeClr val="tx1"/>
                </a:solidFill>
                <a:latin typeface="Tw Cen MT" pitchFamily="32" charset="0"/>
              </a:rPr>
              <a:t>UNIVERSIDADE FEDERAL DO </a:t>
            </a:r>
            <a:r>
              <a:rPr lang="pt-BR" sz="1800" b="0" dirty="0" smtClean="0">
                <a:solidFill>
                  <a:schemeClr val="tx1"/>
                </a:solidFill>
                <a:latin typeface="Tw Cen MT" pitchFamily="32" charset="0"/>
              </a:rPr>
              <a:t>AMAPÁ</a:t>
            </a:r>
          </a:p>
          <a:p>
            <a:pPr algn="ctr"/>
            <a:r>
              <a:rPr lang="pt-BR" sz="1800" b="0" dirty="0" smtClean="0">
                <a:solidFill>
                  <a:schemeClr val="tx1"/>
                </a:solidFill>
                <a:latin typeface="Tw Cen MT" pitchFamily="32" charset="0"/>
              </a:rPr>
              <a:t>DEPARTAMENTO DE CIÊNCIAS EXATAS E TECNOLÓGICA</a:t>
            </a:r>
            <a:r>
              <a:rPr lang="pt-BR" sz="1800" b="0" dirty="0">
                <a:solidFill>
                  <a:schemeClr val="tx1"/>
                </a:solidFill>
                <a:latin typeface="Tw Cen MT" pitchFamily="32" charset="0"/>
              </a:rPr>
              <a:t/>
            </a:r>
            <a:br>
              <a:rPr lang="pt-BR" sz="1800" b="0" dirty="0">
                <a:solidFill>
                  <a:schemeClr val="tx1"/>
                </a:solidFill>
                <a:latin typeface="Tw Cen MT" pitchFamily="32" charset="0"/>
              </a:rPr>
            </a:br>
            <a:r>
              <a:rPr lang="pt-BR" sz="1800" b="0" dirty="0">
                <a:solidFill>
                  <a:schemeClr val="tx1"/>
                </a:solidFill>
                <a:latin typeface="Tw Cen MT" pitchFamily="32" charset="0"/>
              </a:rPr>
              <a:t>CURSO DE ARQUITETURA E URBANISMO</a:t>
            </a:r>
          </a:p>
          <a:p>
            <a:pPr algn="ctr"/>
            <a:endParaRPr lang="pt-BR" dirty="0">
              <a:solidFill>
                <a:schemeClr val="tx1"/>
              </a:solidFill>
            </a:endParaRPr>
          </a:p>
        </p:txBody>
      </p:sp>
      <p:sp>
        <p:nvSpPr>
          <p:cNvPr id="12" name="Text Box 2"/>
          <p:cNvSpPr txBox="1">
            <a:spLocks noChangeArrowheads="1"/>
          </p:cNvSpPr>
          <p:nvPr/>
        </p:nvSpPr>
        <p:spPr bwMode="auto">
          <a:xfrm>
            <a:off x="-36512" y="5949280"/>
            <a:ext cx="9217024" cy="576064"/>
          </a:xfrm>
          <a:prstGeom prst="rect">
            <a:avLst/>
          </a:prstGeom>
          <a:solidFill>
            <a:schemeClr val="accent1">
              <a:lumMod val="40000"/>
              <a:lumOff val="60000"/>
            </a:schemeClr>
          </a:solidFill>
          <a:ln>
            <a:noFill/>
          </a:ln>
          <a:effectLst>
            <a:softEdge rad="63500"/>
          </a:effectLst>
          <a:extLst/>
        </p:spPr>
        <p:txBody>
          <a:bodyPr vert="horz" lIns="0" tIns="0" rIns="18288" bIns="0" anchor="ctr">
            <a:normAutofit/>
            <a:scene3d>
              <a:camera prst="orthographicFront"/>
              <a:lightRig rig="freezing" dir="t">
                <a:rot lat="0" lon="0" rev="5640000"/>
              </a:lightRig>
            </a:scene3d>
            <a:sp3d prstMaterial="flat">
              <a:bevelT w="38100" h="38100"/>
              <a:contourClr>
                <a:schemeClr val="tx2"/>
              </a:contourClr>
            </a:sp3d>
          </a:bodyPr>
          <a:lstStyle>
            <a:lvl1pPr algn="r" rtl="0" eaLnBrk="0" latinLnBrk="0" hangingPunct="0">
              <a:spcBef>
                <a:spcPct val="0"/>
              </a:spcBef>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0" sz="5600" b="1" kern="1200">
                <a:ln>
                  <a:noFill/>
                </a:ln>
                <a:solidFill>
                  <a:schemeClr val="bg1"/>
                </a:solidFill>
                <a:effectLst>
                  <a:outerShdw blurRad="38100" dist="25400" dir="5400000" algn="tl" rotWithShape="0">
                    <a:srgbClr val="000000">
                      <a:alpha val="43000"/>
                    </a:srgbClr>
                  </a:outerShdw>
                </a:effectLst>
                <a:latin typeface="Arial" charset="0"/>
                <a:ea typeface="MS Gothic" charset="-128"/>
                <a:cs typeface="+mj-cs"/>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9pPr>
          </a:lstStyle>
          <a:p>
            <a:pPr algn="just" eaLnBrk="1" hangingPunct="1"/>
            <a:r>
              <a:rPr lang="pt-BR" altLang="pt-BR" sz="1400" b="0" dirty="0" smtClean="0">
                <a:solidFill>
                  <a:srgbClr val="424456"/>
                </a:solidFill>
                <a:latin typeface="Tw Cen MT" pitchFamily="32" charset="0"/>
              </a:rPr>
              <a:t>    </a:t>
            </a:r>
            <a:r>
              <a:rPr lang="pt-BR" altLang="pt-BR" sz="1400" b="0" dirty="0" smtClean="0">
                <a:solidFill>
                  <a:schemeClr val="tx1"/>
                </a:solidFill>
                <a:latin typeface="Tw Cen MT" pitchFamily="32" charset="0"/>
              </a:rPr>
              <a:t>TRABALHO DE CONCLUSÃO DE CURSO II </a:t>
            </a:r>
            <a:r>
              <a:rPr lang="pt-BR" altLang="pt-BR" sz="1400" b="0" dirty="0" smtClean="0">
                <a:solidFill>
                  <a:srgbClr val="424456"/>
                </a:solidFill>
                <a:latin typeface="Tw Cen MT" pitchFamily="32" charset="0"/>
              </a:rPr>
              <a:t>| </a:t>
            </a:r>
            <a:r>
              <a:rPr lang="pt-BR" altLang="pt-BR" sz="1400" b="0" dirty="0" smtClean="0">
                <a:solidFill>
                  <a:srgbClr val="00B0F0"/>
                </a:solidFill>
                <a:latin typeface="Tw Cen MT" pitchFamily="32" charset="0"/>
              </a:rPr>
              <a:t>Autora: </a:t>
            </a:r>
            <a:r>
              <a:rPr lang="pt-BR" altLang="pt-BR" sz="1400" b="0" dirty="0" smtClean="0">
                <a:solidFill>
                  <a:schemeClr val="tx1"/>
                </a:solidFill>
                <a:latin typeface="Tw Cen MT" pitchFamily="32" charset="0"/>
              </a:rPr>
              <a:t>Marcela </a:t>
            </a:r>
            <a:r>
              <a:rPr lang="pt-BR" altLang="pt-BR" sz="1400" b="0" dirty="0" err="1" smtClean="0">
                <a:solidFill>
                  <a:schemeClr val="tx1"/>
                </a:solidFill>
                <a:latin typeface="Tw Cen MT" pitchFamily="32" charset="0"/>
              </a:rPr>
              <a:t>Calandrine</a:t>
            </a:r>
            <a:r>
              <a:rPr lang="pt-BR" altLang="pt-BR" sz="1400" b="0" dirty="0" smtClean="0">
                <a:solidFill>
                  <a:schemeClr val="tx1"/>
                </a:solidFill>
                <a:latin typeface="Tw Cen MT" pitchFamily="32" charset="0"/>
              </a:rPr>
              <a:t> de Araújo | </a:t>
            </a:r>
            <a:r>
              <a:rPr lang="pt-BR" altLang="pt-BR" sz="1400" b="0" dirty="0" smtClean="0">
                <a:solidFill>
                  <a:srgbClr val="00B0F0"/>
                </a:solidFill>
                <a:latin typeface="Tw Cen MT" pitchFamily="32" charset="0"/>
              </a:rPr>
              <a:t>Orientadora: </a:t>
            </a:r>
            <a:r>
              <a:rPr lang="pt-BR" altLang="pt-BR" sz="1400" b="0" dirty="0" err="1" smtClean="0">
                <a:solidFill>
                  <a:schemeClr val="tx1"/>
                </a:solidFill>
                <a:latin typeface="Tw Cen MT" pitchFamily="32" charset="0"/>
              </a:rPr>
              <a:t>Msc</a:t>
            </a:r>
            <a:r>
              <a:rPr lang="pt-BR" altLang="pt-BR" sz="1400" b="0" dirty="0" smtClean="0">
                <a:solidFill>
                  <a:schemeClr val="tx1"/>
                </a:solidFill>
                <a:latin typeface="Tw Cen MT" pitchFamily="32" charset="0"/>
              </a:rPr>
              <a:t>. </a:t>
            </a:r>
            <a:r>
              <a:rPr lang="pt-BR" altLang="pt-BR" sz="1400" b="0" dirty="0" err="1" smtClean="0">
                <a:solidFill>
                  <a:schemeClr val="tx1"/>
                </a:solidFill>
                <a:latin typeface="Tw Cen MT" pitchFamily="32" charset="0"/>
              </a:rPr>
              <a:t>Géssica</a:t>
            </a:r>
            <a:r>
              <a:rPr lang="pt-BR" altLang="pt-BR" sz="1400" b="0" dirty="0" smtClean="0">
                <a:solidFill>
                  <a:schemeClr val="tx1"/>
                </a:solidFill>
                <a:latin typeface="Tw Cen MT" pitchFamily="32" charset="0"/>
              </a:rPr>
              <a:t> Nogueira</a:t>
            </a:r>
            <a:endParaRPr lang="pt-BR" altLang="pt-BR" sz="1400" b="0" dirty="0">
              <a:solidFill>
                <a:schemeClr val="tx1"/>
              </a:solidFill>
              <a:latin typeface="Tw Cen MT" pitchFamily="32" charset="0"/>
            </a:endParaRPr>
          </a:p>
        </p:txBody>
      </p:sp>
      <p:sp>
        <p:nvSpPr>
          <p:cNvPr id="13" name="Text Box 2"/>
          <p:cNvSpPr txBox="1">
            <a:spLocks noChangeArrowheads="1"/>
          </p:cNvSpPr>
          <p:nvPr/>
        </p:nvSpPr>
        <p:spPr bwMode="auto">
          <a:xfrm>
            <a:off x="3851919" y="6381328"/>
            <a:ext cx="1872209" cy="576064"/>
          </a:xfrm>
          <a:prstGeom prst="rect">
            <a:avLst/>
          </a:prstGeom>
          <a:solidFill>
            <a:schemeClr val="accent1">
              <a:lumMod val="40000"/>
              <a:lumOff val="60000"/>
            </a:schemeClr>
          </a:solidFill>
          <a:ln>
            <a:noFill/>
          </a:ln>
          <a:effectLst>
            <a:softEdge rad="127000"/>
          </a:effectLst>
          <a:extLst/>
        </p:spPr>
        <p:txBody>
          <a:bodyPr vert="horz" lIns="0" tIns="0" rIns="18288" bIns="0" anchor="ctr">
            <a:normAutofit/>
            <a:scene3d>
              <a:camera prst="orthographicFront"/>
              <a:lightRig rig="freezing" dir="t">
                <a:rot lat="0" lon="0" rev="5640000"/>
              </a:lightRig>
            </a:scene3d>
            <a:sp3d prstMaterial="flat">
              <a:bevelT w="38100" h="38100"/>
              <a:contourClr>
                <a:schemeClr val="tx2"/>
              </a:contourClr>
            </a:sp3d>
          </a:bodyPr>
          <a:lstStyle>
            <a:lvl1pPr algn="r" rtl="0" eaLnBrk="0" latinLnBrk="0" hangingPunct="0">
              <a:spcBef>
                <a:spcPct val="0"/>
              </a:spcBef>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0" sz="5600" b="1" kern="1200">
                <a:ln>
                  <a:noFill/>
                </a:ln>
                <a:solidFill>
                  <a:schemeClr val="bg1"/>
                </a:solidFill>
                <a:effectLst>
                  <a:outerShdw blurRad="38100" dist="25400" dir="5400000" algn="tl" rotWithShape="0">
                    <a:srgbClr val="000000">
                      <a:alpha val="43000"/>
                    </a:srgbClr>
                  </a:outerShdw>
                </a:effectLst>
                <a:latin typeface="Arial" charset="0"/>
                <a:ea typeface="MS Gothic" charset="-128"/>
                <a:cs typeface="+mj-cs"/>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charset="-128"/>
              </a:defRPr>
            </a:lvl9pPr>
          </a:lstStyle>
          <a:p>
            <a:pPr algn="ctr" eaLnBrk="1" hangingPunct="1"/>
            <a:r>
              <a:rPr lang="pt-BR" altLang="pt-BR" sz="1400" b="0" dirty="0" smtClean="0">
                <a:solidFill>
                  <a:schemeClr val="tx1"/>
                </a:solidFill>
                <a:latin typeface="Tw Cen MT" pitchFamily="32" charset="0"/>
              </a:rPr>
              <a:t>Macapá - 2018</a:t>
            </a:r>
            <a:endParaRPr lang="pt-BR" altLang="pt-BR" sz="1400" b="0" dirty="0">
              <a:solidFill>
                <a:schemeClr val="tx1"/>
              </a:solidFill>
              <a:latin typeface="Tw Cen MT" pitchFamily="32" charset="0"/>
            </a:endParaRPr>
          </a:p>
        </p:txBody>
      </p:sp>
      <p:pic>
        <p:nvPicPr>
          <p:cNvPr id="19" name="Imagem 18"/>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0406" y="44688"/>
            <a:ext cx="435610" cy="576000"/>
          </a:xfrm>
          <a:prstGeom prst="rect">
            <a:avLst/>
          </a:prstGeom>
          <a:noFill/>
          <a:ln>
            <a:noFill/>
          </a:ln>
        </p:spPr>
      </p:pic>
    </p:spTree>
    <p:extLst>
      <p:ext uri="{BB962C8B-B14F-4D97-AF65-F5344CB8AC3E}">
        <p14:creationId xmlns:p14="http://schemas.microsoft.com/office/powerpoint/2010/main" val="989066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51520" y="836712"/>
            <a:ext cx="8229600" cy="4389120"/>
          </a:xfrm>
        </p:spPr>
        <p:txBody>
          <a:bodyPr>
            <a:normAutofit/>
          </a:bodyPr>
          <a:lstStyle/>
          <a:p>
            <a:pPr algn="just"/>
            <a:r>
              <a:rPr lang="pt-BR" sz="1600" dirty="0" smtClean="0"/>
              <a:t>Segundo o </a:t>
            </a:r>
            <a:r>
              <a:rPr lang="pt-BR" sz="1600" dirty="0"/>
              <a:t>historiador Estácio Vidal Picanço em seus relatos sobre a História do Amapá</a:t>
            </a:r>
            <a:r>
              <a:rPr lang="pt-BR" sz="1600" dirty="0" smtClean="0"/>
              <a:t>: “</a:t>
            </a:r>
            <a:r>
              <a:rPr lang="pt-BR" sz="1600" dirty="0"/>
              <a:t>No antigo Igarapé das Mulheres, e que representa hoje o atual bairro Nossa Senhora do Perpétuo Socorro. Nesse local, na década de 40, inicio do Território do Amapá, as mulheres lavavam as roupas de suas patroas e tomavam confortáveis banhos, ficando de guarda uma mulher com uma espingarda, chamada de Lazarina, para o caso da aproximação de alguém do “sexo feio” (nome que, no século passado, eram tratados os homens nos festejos do </a:t>
            </a:r>
            <a:r>
              <a:rPr lang="pt-BR" sz="1600" dirty="0" err="1"/>
              <a:t>Marabaixo</a:t>
            </a:r>
            <a:r>
              <a:rPr lang="pt-BR" sz="1600" dirty="0"/>
              <a:t>) para espiá-las na hora do banho</a:t>
            </a:r>
            <a:r>
              <a:rPr lang="pt-BR" sz="1600" dirty="0" smtClean="0"/>
              <a:t>.”</a:t>
            </a:r>
          </a:p>
          <a:p>
            <a:pPr algn="just"/>
            <a:endParaRPr lang="pt-BR" sz="1700" dirty="0"/>
          </a:p>
          <a:p>
            <a:endParaRPr lang="pt-BR" dirty="0"/>
          </a:p>
        </p:txBody>
      </p:sp>
      <p:pic>
        <p:nvPicPr>
          <p:cNvPr id="4" name="Imagem 3" descr="C:\Users\Marcela\Desktop\IgarapedasMulhres-0991.jpg"/>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996952"/>
            <a:ext cx="5328592" cy="3456384"/>
          </a:xfrm>
          <a:prstGeom prst="rect">
            <a:avLst/>
          </a:prstGeom>
          <a:noFill/>
          <a:ln>
            <a:noFill/>
          </a:ln>
        </p:spPr>
      </p:pic>
      <p:sp>
        <p:nvSpPr>
          <p:cNvPr id="2" name="CaixaDeTexto 1"/>
          <p:cNvSpPr txBox="1"/>
          <p:nvPr/>
        </p:nvSpPr>
        <p:spPr>
          <a:xfrm>
            <a:off x="467544" y="2708920"/>
            <a:ext cx="3096344" cy="3077766"/>
          </a:xfrm>
          <a:prstGeom prst="rect">
            <a:avLst/>
          </a:prstGeom>
          <a:noFill/>
        </p:spPr>
        <p:txBody>
          <a:bodyPr wrap="square" rtlCol="0">
            <a:spAutoFit/>
          </a:bodyPr>
          <a:lstStyle/>
          <a:p>
            <a:pPr algn="just"/>
            <a:r>
              <a:rPr lang="pt-BR" sz="1600" dirty="0">
                <a:latin typeface="Tw Cen MT" panose="020B0602020104020603" pitchFamily="34" charset="0"/>
              </a:rPr>
              <a:t>Segundo Cardoso et al. (1998), o Bairro Nossa Senhora do Perpétuo Socorro nasceu em decorrência da migração interiorana oriunda principalmente das ilhas do Pará e também do interior do Amapá, isso lhe conferiu uma identidade peculiar refletida nos costumes e nos próprios nomes das ruas do bairro, como Rua Rio Xingu, Japurá, Madeira, entre outros.</a:t>
            </a:r>
          </a:p>
          <a:p>
            <a:pPr algn="just"/>
            <a:endParaRPr lang="pt-BR" dirty="0"/>
          </a:p>
        </p:txBody>
      </p:sp>
      <p:sp>
        <p:nvSpPr>
          <p:cNvPr id="5" name="CaixaDeTexto 4"/>
          <p:cNvSpPr txBox="1"/>
          <p:nvPr/>
        </p:nvSpPr>
        <p:spPr>
          <a:xfrm>
            <a:off x="3851920" y="2636912"/>
            <a:ext cx="5040560" cy="584775"/>
          </a:xfrm>
          <a:prstGeom prst="rect">
            <a:avLst/>
          </a:prstGeom>
          <a:noFill/>
        </p:spPr>
        <p:txBody>
          <a:bodyPr wrap="square" rtlCol="0">
            <a:spAutoFit/>
          </a:bodyPr>
          <a:lstStyle/>
          <a:p>
            <a:r>
              <a:rPr lang="pt-BR" sz="1400" b="1" dirty="0">
                <a:latin typeface="Tw Cen MT" panose="020B0602020104020603" pitchFamily="34" charset="0"/>
              </a:rPr>
              <a:t>Figura 43 –</a:t>
            </a:r>
            <a:r>
              <a:rPr lang="pt-BR" sz="1400" dirty="0">
                <a:latin typeface="Tw Cen MT" panose="020B0602020104020603" pitchFamily="34" charset="0"/>
              </a:rPr>
              <a:t> As mulheres lavadeiras do Igarapé das Mulheres</a:t>
            </a:r>
            <a:r>
              <a:rPr lang="pt-BR" sz="1400" b="1" dirty="0">
                <a:latin typeface="Tw Cen MT" panose="020B0602020104020603" pitchFamily="34" charset="0"/>
              </a:rPr>
              <a:t>.</a:t>
            </a:r>
            <a:endParaRPr lang="pt-BR" sz="1400" dirty="0">
              <a:latin typeface="Tw Cen MT" panose="020B0602020104020603" pitchFamily="34" charset="0"/>
            </a:endParaRPr>
          </a:p>
          <a:p>
            <a:endParaRPr lang="pt-BR" dirty="0"/>
          </a:p>
        </p:txBody>
      </p:sp>
      <p:sp>
        <p:nvSpPr>
          <p:cNvPr id="6" name="CaixaDeTexto 5"/>
          <p:cNvSpPr txBox="1"/>
          <p:nvPr/>
        </p:nvSpPr>
        <p:spPr>
          <a:xfrm>
            <a:off x="3563888" y="6453336"/>
            <a:ext cx="5328592" cy="276999"/>
          </a:xfrm>
          <a:prstGeom prst="rect">
            <a:avLst/>
          </a:prstGeom>
          <a:noFill/>
        </p:spPr>
        <p:txBody>
          <a:bodyPr wrap="square" rtlCol="0">
            <a:spAutoFit/>
          </a:bodyPr>
          <a:lstStyle/>
          <a:p>
            <a:r>
              <a:rPr lang="pt-BR" sz="1200" b="1" dirty="0">
                <a:latin typeface="Tw Cen MT" panose="020B0602020104020603" pitchFamily="34" charset="0"/>
              </a:rPr>
              <a:t>Fonte: </a:t>
            </a:r>
            <a:r>
              <a:rPr lang="pt-BR" sz="1200" dirty="0">
                <a:latin typeface="Tw Cen MT" panose="020B0602020104020603" pitchFamily="34" charset="0"/>
              </a:rPr>
              <a:t>http:/&lt;/www.alcilenecavalcante.com.br/alcilene/repiquete-e-memoria-28.&gt; </a:t>
            </a:r>
            <a:endParaRPr lang="pt-BR" sz="1200" dirty="0">
              <a:latin typeface="Tw Cen MT" panose="020B0602020104020603" pitchFamily="34" charset="0"/>
            </a:endParaRPr>
          </a:p>
        </p:txBody>
      </p:sp>
    </p:spTree>
    <p:extLst>
      <p:ext uri="{BB962C8B-B14F-4D97-AF65-F5344CB8AC3E}">
        <p14:creationId xmlns:p14="http://schemas.microsoft.com/office/powerpoint/2010/main" val="449216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636680"/>
          </a:xfrm>
        </p:spPr>
        <p:txBody>
          <a:bodyPr>
            <a:normAutofit/>
          </a:bodyPr>
          <a:lstStyle/>
          <a:p>
            <a:r>
              <a:rPr lang="pt-BR" sz="2000" b="1" dirty="0" smtClean="0">
                <a:solidFill>
                  <a:schemeClr val="tx1"/>
                </a:solidFill>
              </a:rPr>
              <a:t>5 - CARACTERÍSTICAS </a:t>
            </a:r>
            <a:r>
              <a:rPr lang="pt-BR" sz="2000" b="1" dirty="0">
                <a:solidFill>
                  <a:schemeClr val="tx1"/>
                </a:solidFill>
              </a:rPr>
              <a:t>MORFOLÓGICAS E FUNCIONAIS</a:t>
            </a:r>
          </a:p>
        </p:txBody>
      </p:sp>
      <p:sp>
        <p:nvSpPr>
          <p:cNvPr id="3" name="Espaço Reservado para Conteúdo 2"/>
          <p:cNvSpPr>
            <a:spLocks noGrp="1"/>
          </p:cNvSpPr>
          <p:nvPr>
            <p:ph idx="1"/>
          </p:nvPr>
        </p:nvSpPr>
        <p:spPr>
          <a:xfrm>
            <a:off x="107504" y="1484784"/>
            <a:ext cx="8579296" cy="1512168"/>
          </a:xfrm>
        </p:spPr>
        <p:txBody>
          <a:bodyPr>
            <a:normAutofit/>
          </a:bodyPr>
          <a:lstStyle/>
          <a:p>
            <a:pPr marL="0" indent="0">
              <a:buNone/>
            </a:pPr>
            <a:r>
              <a:rPr lang="pt-BR" sz="2000" b="1" dirty="0"/>
              <a:t>Morfologia </a:t>
            </a:r>
            <a:r>
              <a:rPr lang="pt-BR" sz="2000" b="1" dirty="0" smtClean="0"/>
              <a:t>urbana</a:t>
            </a:r>
          </a:p>
          <a:p>
            <a:pPr algn="just">
              <a:buFont typeface="Arial" panose="020B0604020202020204" pitchFamily="34" charset="0"/>
              <a:buChar char="•"/>
            </a:pPr>
            <a:r>
              <a:rPr lang="pt-BR" sz="1600" dirty="0">
                <a:latin typeface="Tw Cen MT" panose="020B0602020104020603" pitchFamily="34" charset="0"/>
              </a:rPr>
              <a:t>Del Rio (1990) a análise da morfologia urbana é necessária para melhor compreender a lógica da formação, evolução e transformação de elementos urbanos e de suas inter-relações que possibilitam fazer uma intervenção urbana na cidade existente ou em desenhos de novas áreas, levando em conta os elementos urbanos e suas produções culturais com o ambiente construído</a:t>
            </a:r>
            <a:r>
              <a:rPr lang="pt-BR" sz="1600" dirty="0" smtClean="0">
                <a:latin typeface="Tw Cen MT" panose="020B0602020104020603" pitchFamily="34" charset="0"/>
              </a:rPr>
              <a:t>.</a:t>
            </a:r>
          </a:p>
          <a:p>
            <a:pPr algn="just">
              <a:buFont typeface="Arial" panose="020B0604020202020204" pitchFamily="34" charset="0"/>
              <a:buChar char="•"/>
            </a:pPr>
            <a:endParaRPr lang="pt-BR" sz="1600" dirty="0" smtClean="0"/>
          </a:p>
          <a:p>
            <a:pPr>
              <a:buFont typeface="Arial" panose="020B0604020202020204" pitchFamily="34" charset="0"/>
              <a:buChar char="•"/>
            </a:pPr>
            <a:endParaRPr lang="pt-BR" sz="2000" dirty="0"/>
          </a:p>
        </p:txBody>
      </p:sp>
      <p:pic>
        <p:nvPicPr>
          <p:cNvPr id="4" name="Imagem 3" descr="C:\Users\Marcela\Desktop\Originals\rt.jpg"/>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07704" y="3356992"/>
            <a:ext cx="5237956" cy="3271292"/>
          </a:xfrm>
          <a:prstGeom prst="rect">
            <a:avLst/>
          </a:prstGeom>
          <a:noFill/>
          <a:ln>
            <a:noFill/>
          </a:ln>
        </p:spPr>
      </p:pic>
      <p:sp>
        <p:nvSpPr>
          <p:cNvPr id="5" name="Título 1"/>
          <p:cNvSpPr txBox="1">
            <a:spLocks/>
          </p:cNvSpPr>
          <p:nvPr/>
        </p:nvSpPr>
        <p:spPr>
          <a:xfrm>
            <a:off x="107504" y="3127276"/>
            <a:ext cx="4023134" cy="1728192"/>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endParaRPr lang="pt-BR" sz="2000" b="1" dirty="0">
              <a:solidFill>
                <a:schemeClr val="tx1"/>
              </a:solidFill>
            </a:endParaRPr>
          </a:p>
        </p:txBody>
      </p:sp>
      <p:sp>
        <p:nvSpPr>
          <p:cNvPr id="6" name="CaixaDeTexto 5"/>
          <p:cNvSpPr txBox="1"/>
          <p:nvPr/>
        </p:nvSpPr>
        <p:spPr>
          <a:xfrm>
            <a:off x="2119071" y="2852936"/>
            <a:ext cx="5026589" cy="800219"/>
          </a:xfrm>
          <a:prstGeom prst="rect">
            <a:avLst/>
          </a:prstGeom>
          <a:noFill/>
        </p:spPr>
        <p:txBody>
          <a:bodyPr wrap="square" rtlCol="0">
            <a:spAutoFit/>
          </a:bodyPr>
          <a:lstStyle/>
          <a:p>
            <a:pPr algn="ctr"/>
            <a:r>
              <a:rPr lang="pt-BR" sz="1400" b="1" dirty="0">
                <a:latin typeface="Tw Cen MT" panose="020B0602020104020603" pitchFamily="34" charset="0"/>
              </a:rPr>
              <a:t>Figura 46 - </a:t>
            </a:r>
            <a:r>
              <a:rPr lang="pt-BR" sz="1400" dirty="0">
                <a:latin typeface="Tw Cen MT" panose="020B0602020104020603" pitchFamily="34" charset="0"/>
              </a:rPr>
              <a:t>Mapa da cidade de Macapá com </a:t>
            </a:r>
            <a:r>
              <a:rPr lang="pt-BR" sz="1400" dirty="0" err="1">
                <a:latin typeface="Tw Cen MT" panose="020B0602020104020603" pitchFamily="34" charset="0"/>
              </a:rPr>
              <a:t>traçejamento</a:t>
            </a:r>
            <a:r>
              <a:rPr lang="pt-BR" sz="1400" dirty="0">
                <a:latin typeface="Tw Cen MT" panose="020B0602020104020603" pitchFamily="34" charset="0"/>
              </a:rPr>
              <a:t> das ruas em forma de xadrez.</a:t>
            </a:r>
          </a:p>
          <a:p>
            <a:endParaRPr lang="pt-BR" dirty="0"/>
          </a:p>
        </p:txBody>
      </p:sp>
      <p:sp>
        <p:nvSpPr>
          <p:cNvPr id="7" name="CaixaDeTexto 6"/>
          <p:cNvSpPr txBox="1"/>
          <p:nvPr/>
        </p:nvSpPr>
        <p:spPr>
          <a:xfrm>
            <a:off x="1907704" y="6577607"/>
            <a:ext cx="5237956" cy="307777"/>
          </a:xfrm>
          <a:prstGeom prst="rect">
            <a:avLst/>
          </a:prstGeom>
          <a:noFill/>
        </p:spPr>
        <p:txBody>
          <a:bodyPr wrap="square" rtlCol="0">
            <a:spAutoFit/>
          </a:bodyPr>
          <a:lstStyle/>
          <a:p>
            <a:pPr algn="ctr"/>
            <a:r>
              <a:rPr lang="pt-BR" sz="1400" b="1" dirty="0">
                <a:latin typeface="Tw Cen MT" panose="020B0602020104020603" pitchFamily="34" charset="0"/>
              </a:rPr>
              <a:t>Fonte: </a:t>
            </a:r>
            <a:r>
              <a:rPr lang="pt-BR" sz="1400" dirty="0">
                <a:latin typeface="Tw Cen MT" panose="020B0602020104020603" pitchFamily="34" charset="0"/>
              </a:rPr>
              <a:t>Google Earth, 2017. Adaptado pela autora.</a:t>
            </a:r>
            <a:endParaRPr lang="pt-BR" sz="1400" dirty="0">
              <a:latin typeface="Tw Cen MT" panose="020B0602020104020603" pitchFamily="34" charset="0"/>
            </a:endParaRPr>
          </a:p>
        </p:txBody>
      </p:sp>
    </p:spTree>
    <p:extLst>
      <p:ext uri="{BB962C8B-B14F-4D97-AF65-F5344CB8AC3E}">
        <p14:creationId xmlns:p14="http://schemas.microsoft.com/office/powerpoint/2010/main" val="1601898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908720"/>
            <a:ext cx="8229600" cy="5415880"/>
          </a:xfrm>
        </p:spPr>
        <p:txBody>
          <a:bodyPr/>
          <a:lstStyle/>
          <a:p>
            <a:pPr algn="just"/>
            <a:r>
              <a:rPr lang="pt-BR" sz="1600" dirty="0">
                <a:latin typeface="Tw Cen MT" panose="020B0602020104020603" pitchFamily="34" charset="0"/>
              </a:rPr>
              <a:t>As ruas possuem um traçado ortogonal nas demais áreas da cidade e um traçado orgânico e irregular na área de estudo, isso é resultado do seu complexo processo de formação socioespacial. </a:t>
            </a:r>
            <a:endParaRPr lang="pt-BR" sz="1600" b="1" dirty="0">
              <a:latin typeface="Tw Cen MT" panose="020B0602020104020603" pitchFamily="34" charset="0"/>
            </a:endParaRPr>
          </a:p>
          <a:p>
            <a:endParaRPr lang="pt-BR" dirty="0"/>
          </a:p>
        </p:txBody>
      </p:sp>
      <p:pic>
        <p:nvPicPr>
          <p:cNvPr id="5" name="Imagem 4" descr="C:\Users\Marcela\Desktop\et.jpg"/>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32856"/>
            <a:ext cx="6048672" cy="4320480"/>
          </a:xfrm>
          <a:prstGeom prst="rect">
            <a:avLst/>
          </a:prstGeom>
          <a:noFill/>
          <a:ln>
            <a:noFill/>
          </a:ln>
        </p:spPr>
      </p:pic>
      <p:sp>
        <p:nvSpPr>
          <p:cNvPr id="2" name="CaixaDeTexto 1"/>
          <p:cNvSpPr txBox="1"/>
          <p:nvPr/>
        </p:nvSpPr>
        <p:spPr>
          <a:xfrm>
            <a:off x="2123728" y="1628800"/>
            <a:ext cx="5112568" cy="800219"/>
          </a:xfrm>
          <a:prstGeom prst="rect">
            <a:avLst/>
          </a:prstGeom>
          <a:noFill/>
        </p:spPr>
        <p:txBody>
          <a:bodyPr wrap="square" rtlCol="0">
            <a:spAutoFit/>
          </a:bodyPr>
          <a:lstStyle/>
          <a:p>
            <a:pPr algn="ctr"/>
            <a:r>
              <a:rPr lang="pt-BR" sz="1400" b="1" dirty="0">
                <a:latin typeface="Tw Cen MT" panose="020B0602020104020603" pitchFamily="34" charset="0"/>
              </a:rPr>
              <a:t>Figura 47 – </a:t>
            </a:r>
            <a:r>
              <a:rPr lang="pt-BR" sz="1400" dirty="0">
                <a:latin typeface="Tw Cen MT" panose="020B0602020104020603" pitchFamily="34" charset="0"/>
              </a:rPr>
              <a:t>Mapa mostrando o tracejamento orgânico e irregular da área de estudo.</a:t>
            </a:r>
          </a:p>
          <a:p>
            <a:endParaRPr lang="pt-BR" dirty="0"/>
          </a:p>
        </p:txBody>
      </p:sp>
      <p:sp>
        <p:nvSpPr>
          <p:cNvPr id="4" name="CaixaDeTexto 3"/>
          <p:cNvSpPr txBox="1"/>
          <p:nvPr/>
        </p:nvSpPr>
        <p:spPr>
          <a:xfrm>
            <a:off x="1907704" y="6453336"/>
            <a:ext cx="5328592" cy="584775"/>
          </a:xfrm>
          <a:prstGeom prst="rect">
            <a:avLst/>
          </a:prstGeom>
          <a:noFill/>
        </p:spPr>
        <p:txBody>
          <a:bodyPr wrap="square" rtlCol="0">
            <a:spAutoFit/>
          </a:bodyPr>
          <a:lstStyle/>
          <a:p>
            <a:pPr algn="ctr"/>
            <a:r>
              <a:rPr lang="pt-BR" sz="1400" b="1" dirty="0">
                <a:latin typeface="Tw Cen MT" panose="020B0602020104020603" pitchFamily="34" charset="0"/>
              </a:rPr>
              <a:t>Fonte: </a:t>
            </a:r>
            <a:r>
              <a:rPr lang="pt-BR" sz="1400" dirty="0">
                <a:latin typeface="Tw Cen MT" panose="020B0602020104020603" pitchFamily="34" charset="0"/>
              </a:rPr>
              <a:t>Elaborado pela autora. Base: Prefeitura de Macapá, 2010.</a:t>
            </a:r>
          </a:p>
          <a:p>
            <a:endParaRPr lang="pt-BR" dirty="0"/>
          </a:p>
        </p:txBody>
      </p:sp>
    </p:spTree>
    <p:extLst>
      <p:ext uri="{BB962C8B-B14F-4D97-AF65-F5344CB8AC3E}">
        <p14:creationId xmlns:p14="http://schemas.microsoft.com/office/powerpoint/2010/main" val="1504992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764704"/>
            <a:ext cx="8229600" cy="5559896"/>
          </a:xfrm>
        </p:spPr>
        <p:txBody>
          <a:bodyPr>
            <a:normAutofit/>
          </a:bodyPr>
          <a:lstStyle/>
          <a:p>
            <a:r>
              <a:rPr lang="pt-BR" sz="2000" dirty="0"/>
              <a:t>Principais canais e pontos de atracação de embarcações de Macapá.</a:t>
            </a:r>
          </a:p>
        </p:txBody>
      </p:sp>
      <p:pic>
        <p:nvPicPr>
          <p:cNvPr id="4" name="Imagem 3" descr="C:\Users\Marcela\Desktop\esse aqui2.jpg"/>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40768"/>
            <a:ext cx="7560840" cy="5328592"/>
          </a:xfrm>
          <a:prstGeom prst="rect">
            <a:avLst/>
          </a:prstGeom>
          <a:noFill/>
          <a:ln>
            <a:noFill/>
          </a:ln>
        </p:spPr>
      </p:pic>
    </p:spTree>
    <p:extLst>
      <p:ext uri="{BB962C8B-B14F-4D97-AF65-F5344CB8AC3E}">
        <p14:creationId xmlns:p14="http://schemas.microsoft.com/office/powerpoint/2010/main" val="349504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908720"/>
            <a:ext cx="8229600" cy="5415880"/>
          </a:xfrm>
        </p:spPr>
        <p:txBody>
          <a:bodyPr>
            <a:normAutofit/>
          </a:bodyPr>
          <a:lstStyle/>
          <a:p>
            <a:r>
              <a:rPr lang="pt-BR" sz="2000" dirty="0"/>
              <a:t>Mapa da Estrutura </a:t>
            </a:r>
            <a:r>
              <a:rPr lang="pt-BR" sz="2000" dirty="0" smtClean="0"/>
              <a:t>Viária</a:t>
            </a:r>
            <a:endParaRPr lang="pt-BR" sz="2000" dirty="0"/>
          </a:p>
        </p:txBody>
      </p:sp>
      <p:pic>
        <p:nvPicPr>
          <p:cNvPr id="4" name="Imagem 3"/>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56792"/>
            <a:ext cx="7632848" cy="5040560"/>
          </a:xfrm>
          <a:prstGeom prst="rect">
            <a:avLst/>
          </a:prstGeom>
          <a:noFill/>
          <a:ln>
            <a:noFill/>
          </a:ln>
        </p:spPr>
      </p:pic>
    </p:spTree>
    <p:extLst>
      <p:ext uri="{BB962C8B-B14F-4D97-AF65-F5344CB8AC3E}">
        <p14:creationId xmlns:p14="http://schemas.microsoft.com/office/powerpoint/2010/main" val="895743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764704"/>
            <a:ext cx="8229600" cy="5559896"/>
          </a:xfrm>
        </p:spPr>
        <p:txBody>
          <a:bodyPr>
            <a:normAutofit/>
          </a:bodyPr>
          <a:lstStyle/>
          <a:p>
            <a:r>
              <a:rPr lang="pt-BR" sz="2000" dirty="0">
                <a:latin typeface="Tw Cen MT" panose="020B0602020104020603" pitchFamily="34" charset="0"/>
              </a:rPr>
              <a:t>Fluxo Viário no Entorno do Igarapé das </a:t>
            </a:r>
            <a:r>
              <a:rPr lang="pt-BR" sz="2000" dirty="0" smtClean="0">
                <a:latin typeface="Tw Cen MT" panose="020B0602020104020603" pitchFamily="34" charset="0"/>
              </a:rPr>
              <a:t>Mulheres</a:t>
            </a:r>
            <a:endParaRPr lang="pt-BR" sz="2000" dirty="0">
              <a:latin typeface="Tw Cen MT" panose="020B0602020104020603" pitchFamily="34" charset="0"/>
            </a:endParaRPr>
          </a:p>
        </p:txBody>
      </p:sp>
      <p:pic>
        <p:nvPicPr>
          <p:cNvPr id="4" name="Imagem 3" descr="C:\Users\Marcela\Desktop\MAPAS\MAPA FLUX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5716" y="1484784"/>
            <a:ext cx="5976664" cy="5145931"/>
          </a:xfrm>
          <a:prstGeom prst="rect">
            <a:avLst/>
          </a:prstGeom>
          <a:noFill/>
          <a:ln>
            <a:noFill/>
          </a:ln>
        </p:spPr>
      </p:pic>
      <p:pic>
        <p:nvPicPr>
          <p:cNvPr id="5" name="Imagem 4" descr="C:\Users\Marcela\Documents\TCC 2 2017\Igarapé das Mulheres\Igarapé das Mulheres\IMG_20170507_11250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999694"/>
            <a:ext cx="4104456" cy="3515390"/>
          </a:xfrm>
          <a:prstGeom prst="rect">
            <a:avLst/>
          </a:prstGeom>
          <a:noFill/>
          <a:ln>
            <a:noFill/>
          </a:ln>
        </p:spPr>
      </p:pic>
      <p:pic>
        <p:nvPicPr>
          <p:cNvPr id="6" name="Imagem 5" descr="C:\Users\Marcela\Documents\TCC 2 2017\Igarapé das Mulheres\Igarapé das Mulheres\IMG_20170507_11220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999694"/>
            <a:ext cx="3960440" cy="3515390"/>
          </a:xfrm>
          <a:prstGeom prst="rect">
            <a:avLst/>
          </a:prstGeom>
          <a:noFill/>
          <a:ln>
            <a:noFill/>
          </a:ln>
        </p:spPr>
      </p:pic>
    </p:spTree>
    <p:extLst>
      <p:ext uri="{BB962C8B-B14F-4D97-AF65-F5344CB8AC3E}">
        <p14:creationId xmlns:p14="http://schemas.microsoft.com/office/powerpoint/2010/main" val="34193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924712"/>
          </a:xfrm>
        </p:spPr>
        <p:txBody>
          <a:bodyPr>
            <a:normAutofit/>
          </a:bodyPr>
          <a:lstStyle/>
          <a:p>
            <a:r>
              <a:rPr lang="pt-BR" sz="2000" b="1" dirty="0" smtClean="0">
                <a:solidFill>
                  <a:schemeClr val="tx1"/>
                </a:solidFill>
                <a:latin typeface="Tw Cen MT" panose="020B0602020104020603" pitchFamily="34" charset="0"/>
              </a:rPr>
              <a:t>6 - CONDICIONANTES LEGAIS</a:t>
            </a:r>
            <a:endParaRPr lang="pt-BR" sz="2000" dirty="0">
              <a:solidFill>
                <a:schemeClr val="tx1"/>
              </a:solidFill>
              <a:latin typeface="Tw Cen MT" panose="020B0602020104020603" pitchFamily="34" charset="0"/>
            </a:endParaRPr>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124792877"/>
              </p:ext>
            </p:extLst>
          </p:nvPr>
        </p:nvGraphicFramePr>
        <p:xfrm>
          <a:off x="4232052" y="1916832"/>
          <a:ext cx="4876452" cy="3810000"/>
        </p:xfrm>
        <a:graphic>
          <a:graphicData uri="http://schemas.openxmlformats.org/drawingml/2006/table">
            <a:tbl>
              <a:tblPr firstRow="1" firstCol="1" bandRow="1">
                <a:tableStyleId>{5C22544A-7EE6-4342-B048-85BDC9FD1C3A}</a:tableStyleId>
              </a:tblPr>
              <a:tblGrid>
                <a:gridCol w="1258922"/>
                <a:gridCol w="1258922"/>
                <a:gridCol w="1117342"/>
                <a:gridCol w="1241266"/>
              </a:tblGrid>
              <a:tr h="269875">
                <a:tc rowSpan="2">
                  <a:txBody>
                    <a:bodyPr/>
                    <a:lstStyle/>
                    <a:p>
                      <a:pPr algn="ctr">
                        <a:spcAft>
                          <a:spcPts val="0"/>
                        </a:spcAft>
                      </a:pPr>
                      <a:r>
                        <a:rPr lang="pt-BR" sz="1200" dirty="0">
                          <a:effectLst/>
                        </a:rPr>
                        <a:t/>
                      </a:r>
                      <a:br>
                        <a:rPr lang="pt-BR" sz="1200" dirty="0">
                          <a:effectLst/>
                        </a:rPr>
                      </a:br>
                      <a:endParaRPr lang="pt-BR" sz="1200" dirty="0">
                        <a:effectLst/>
                      </a:endParaRPr>
                    </a:p>
                    <a:p>
                      <a:pPr algn="ctr">
                        <a:spcAft>
                          <a:spcPts val="0"/>
                        </a:spcAft>
                      </a:pPr>
                      <a:r>
                        <a:rPr lang="pt-BR" sz="1000" dirty="0">
                          <a:effectLst/>
                        </a:rPr>
                        <a:t>SETOR</a:t>
                      </a:r>
                      <a:endParaRPr lang="pt-BR" sz="1200" dirty="0">
                        <a:effectLst/>
                        <a:latin typeface="Times New Roman"/>
                        <a:ea typeface="Times New Roman"/>
                      </a:endParaRPr>
                    </a:p>
                  </a:txBody>
                  <a:tcPr marL="68580" marR="68580" marT="0" marB="0"/>
                </a:tc>
                <a:tc gridSpan="3">
                  <a:txBody>
                    <a:bodyPr/>
                    <a:lstStyle/>
                    <a:p>
                      <a:pPr algn="ctr">
                        <a:spcAft>
                          <a:spcPts val="0"/>
                        </a:spcAft>
                      </a:pPr>
                      <a:r>
                        <a:rPr lang="pt-BR" sz="1000" dirty="0">
                          <a:effectLst/>
                        </a:rPr>
                        <a:t> </a:t>
                      </a:r>
                      <a:endParaRPr lang="pt-BR" sz="1200" dirty="0">
                        <a:effectLst/>
                      </a:endParaRPr>
                    </a:p>
                    <a:p>
                      <a:pPr algn="ctr">
                        <a:spcAft>
                          <a:spcPts val="0"/>
                        </a:spcAft>
                      </a:pPr>
                      <a:r>
                        <a:rPr lang="pt-BR" sz="1000" dirty="0">
                          <a:effectLst/>
                        </a:rPr>
                        <a:t>USOS E ATIVIDADES</a:t>
                      </a:r>
                      <a:endParaRPr lang="pt-BR" sz="1200" dirty="0">
                        <a:effectLst/>
                        <a:latin typeface="Times New Roman"/>
                        <a:ea typeface="Times New Roman"/>
                      </a:endParaRPr>
                    </a:p>
                  </a:txBody>
                  <a:tcPr marL="68580" marR="68580" marT="0" marB="0"/>
                </a:tc>
                <a:tc hMerge="1">
                  <a:txBody>
                    <a:bodyPr/>
                    <a:lstStyle/>
                    <a:p>
                      <a:endParaRPr lang="pt-BR"/>
                    </a:p>
                  </a:txBody>
                  <a:tcPr/>
                </a:tc>
                <a:tc hMerge="1">
                  <a:txBody>
                    <a:bodyPr/>
                    <a:lstStyle/>
                    <a:p>
                      <a:endParaRPr lang="pt-BR"/>
                    </a:p>
                  </a:txBody>
                  <a:tcPr/>
                </a:tc>
              </a:tr>
              <a:tr h="238125">
                <a:tc vMerge="1">
                  <a:txBody>
                    <a:bodyPr/>
                    <a:lstStyle/>
                    <a:p>
                      <a:endParaRPr lang="pt-BR"/>
                    </a:p>
                  </a:txBody>
                  <a:tcPr/>
                </a:tc>
                <a:tc>
                  <a:txBody>
                    <a:bodyPr/>
                    <a:lstStyle/>
                    <a:p>
                      <a:pPr algn="ctr">
                        <a:spcAft>
                          <a:spcPts val="0"/>
                        </a:spcAft>
                      </a:pPr>
                      <a:r>
                        <a:rPr lang="pt-BR" sz="1000">
                          <a:effectLst/>
                        </a:rPr>
                        <a:t> </a:t>
                      </a:r>
                      <a:endParaRPr lang="pt-BR" sz="1200">
                        <a:effectLst/>
                      </a:endParaRPr>
                    </a:p>
                    <a:p>
                      <a:pPr algn="ctr">
                        <a:spcAft>
                          <a:spcPts val="0"/>
                        </a:spcAft>
                      </a:pPr>
                      <a:r>
                        <a:rPr lang="pt-BR" sz="1000">
                          <a:effectLst/>
                        </a:rPr>
                        <a:t>DIRETRIZES</a:t>
                      </a:r>
                      <a:endParaRPr lang="pt-BR" sz="1200">
                        <a:effectLst/>
                        <a:latin typeface="Times New Roman"/>
                        <a:ea typeface="Times New Roman"/>
                      </a:endParaRPr>
                    </a:p>
                  </a:txBody>
                  <a:tcPr marL="68580" marR="68580" marT="0" marB="0"/>
                </a:tc>
                <a:tc>
                  <a:txBody>
                    <a:bodyPr/>
                    <a:lstStyle/>
                    <a:p>
                      <a:pPr algn="ctr">
                        <a:spcAft>
                          <a:spcPts val="0"/>
                        </a:spcAft>
                      </a:pPr>
                      <a:r>
                        <a:rPr lang="pt-BR" sz="1000">
                          <a:effectLst/>
                        </a:rPr>
                        <a:t> </a:t>
                      </a:r>
                      <a:endParaRPr lang="pt-BR" sz="1200">
                        <a:effectLst/>
                      </a:endParaRPr>
                    </a:p>
                    <a:p>
                      <a:pPr algn="ctr">
                        <a:spcAft>
                          <a:spcPts val="0"/>
                        </a:spcAft>
                      </a:pPr>
                      <a:r>
                        <a:rPr lang="pt-BR" sz="1000">
                          <a:effectLst/>
                        </a:rPr>
                        <a:t>USOS PERMITIDOS</a:t>
                      </a:r>
                      <a:endParaRPr lang="pt-BR" sz="1200">
                        <a:effectLst/>
                        <a:latin typeface="Times New Roman"/>
                        <a:ea typeface="Times New Roman"/>
                      </a:endParaRPr>
                    </a:p>
                  </a:txBody>
                  <a:tcPr marL="68580" marR="68580" marT="0" marB="0"/>
                </a:tc>
                <a:tc>
                  <a:txBody>
                    <a:bodyPr/>
                    <a:lstStyle/>
                    <a:p>
                      <a:pPr algn="ctr">
                        <a:spcAft>
                          <a:spcPts val="0"/>
                        </a:spcAft>
                      </a:pPr>
                      <a:r>
                        <a:rPr lang="pt-BR" sz="1000">
                          <a:effectLst/>
                        </a:rPr>
                        <a:t> </a:t>
                      </a:r>
                      <a:endParaRPr lang="pt-BR" sz="1200">
                        <a:effectLst/>
                      </a:endParaRPr>
                    </a:p>
                    <a:p>
                      <a:pPr algn="ctr">
                        <a:spcAft>
                          <a:spcPts val="0"/>
                        </a:spcAft>
                      </a:pPr>
                      <a:r>
                        <a:rPr lang="pt-BR" sz="1000">
                          <a:effectLst/>
                        </a:rPr>
                        <a:t>OBSERVAÇÕES</a:t>
                      </a:r>
                      <a:endParaRPr lang="pt-BR" sz="1200">
                        <a:effectLst/>
                        <a:latin typeface="Times New Roman"/>
                        <a:ea typeface="Times New Roman"/>
                      </a:endParaRPr>
                    </a:p>
                  </a:txBody>
                  <a:tcPr marL="68580" marR="68580" marT="0" marB="0"/>
                </a:tc>
              </a:tr>
              <a:tr h="596265">
                <a:tc>
                  <a:txBody>
                    <a:bodyPr/>
                    <a:lstStyle/>
                    <a:p>
                      <a:pPr algn="ctr">
                        <a:spcAft>
                          <a:spcPts val="0"/>
                        </a:spcAft>
                      </a:pPr>
                      <a:r>
                        <a:rPr lang="pt-BR" sz="1000">
                          <a:effectLst/>
                        </a:rPr>
                        <a:t> </a:t>
                      </a:r>
                      <a:endParaRPr lang="pt-BR" sz="1200">
                        <a:effectLst/>
                      </a:endParaRPr>
                    </a:p>
                    <a:p>
                      <a:pPr algn="ctr">
                        <a:spcAft>
                          <a:spcPts val="0"/>
                        </a:spcAft>
                      </a:pPr>
                      <a:r>
                        <a:rPr lang="pt-BR" sz="1000">
                          <a:effectLst/>
                        </a:rPr>
                        <a:t> </a:t>
                      </a:r>
                      <a:endParaRPr lang="pt-BR" sz="1200">
                        <a:effectLst/>
                      </a:endParaRPr>
                    </a:p>
                    <a:p>
                      <a:pPr algn="ctr">
                        <a:spcAft>
                          <a:spcPts val="0"/>
                        </a:spcAft>
                      </a:pPr>
                      <a:r>
                        <a:rPr lang="pt-BR" sz="1000">
                          <a:effectLst/>
                        </a:rPr>
                        <a:t>Residencial – SR5</a:t>
                      </a:r>
                      <a:endParaRPr lang="pt-BR" sz="1200">
                        <a:effectLst/>
                        <a:latin typeface="Times New Roman"/>
                        <a:ea typeface="Times New Roman"/>
                      </a:endParaRPr>
                    </a:p>
                  </a:txBody>
                  <a:tcPr marL="68580" marR="68580" marT="0" marB="0"/>
                </a:tc>
                <a:tc>
                  <a:txBody>
                    <a:bodyPr/>
                    <a:lstStyle/>
                    <a:p>
                      <a:pPr algn="just">
                        <a:spcAft>
                          <a:spcPts val="0"/>
                        </a:spcAft>
                      </a:pPr>
                      <a:r>
                        <a:rPr lang="pt-BR" sz="1000">
                          <a:effectLst/>
                        </a:rPr>
                        <a:t>Atividades comerciais e de serviços compatibilizados com o uso residencial e de grande porte, controlados os impactos ambientais.</a:t>
                      </a:r>
                      <a:endParaRPr lang="pt-BR" sz="1200">
                        <a:effectLst/>
                        <a:latin typeface="Times New Roman"/>
                        <a:ea typeface="Times New Roman"/>
                      </a:endParaRPr>
                    </a:p>
                  </a:txBody>
                  <a:tcPr marL="68580" marR="68580" marT="0" marB="0"/>
                </a:tc>
                <a:tc>
                  <a:txBody>
                    <a:bodyPr/>
                    <a:lstStyle/>
                    <a:p>
                      <a:pPr algn="just">
                        <a:spcAft>
                          <a:spcPts val="0"/>
                        </a:spcAft>
                      </a:pPr>
                      <a:r>
                        <a:rPr lang="pt-BR" sz="1000" dirty="0">
                          <a:effectLst/>
                        </a:rPr>
                        <a:t>Residencial uni e </a:t>
                      </a:r>
                      <a:r>
                        <a:rPr lang="pt-BR" sz="1000" dirty="0" err="1">
                          <a:effectLst/>
                        </a:rPr>
                        <a:t>multifamiliar</a:t>
                      </a:r>
                      <a:r>
                        <a:rPr lang="pt-BR" sz="1000" dirty="0">
                          <a:effectLst/>
                        </a:rPr>
                        <a:t>; comercial e industrial níveis 1,2,3,4,5; agrícola nível 3</a:t>
                      </a:r>
                      <a:endParaRPr lang="pt-BR" sz="1200" dirty="0">
                        <a:effectLst/>
                        <a:latin typeface="Times New Roman"/>
                        <a:ea typeface="Times New Roman"/>
                      </a:endParaRPr>
                    </a:p>
                  </a:txBody>
                  <a:tcPr marL="68580" marR="68580" marT="0" marB="0"/>
                </a:tc>
                <a:tc>
                  <a:txBody>
                    <a:bodyPr/>
                    <a:lstStyle/>
                    <a:p>
                      <a:pPr algn="ctr">
                        <a:spcAft>
                          <a:spcPts val="0"/>
                        </a:spcAft>
                      </a:pPr>
                      <a:r>
                        <a:rPr lang="pt-BR" sz="1200">
                          <a:effectLst/>
                        </a:rPr>
                        <a:t> </a:t>
                      </a:r>
                      <a:endParaRPr lang="pt-BR" sz="1200">
                        <a:effectLst/>
                        <a:latin typeface="Times New Roman"/>
                        <a:ea typeface="Times New Roman"/>
                      </a:endParaRPr>
                    </a:p>
                  </a:txBody>
                  <a:tcPr marL="68580" marR="68580" marT="0" marB="0"/>
                </a:tc>
              </a:tr>
              <a:tr h="1029970">
                <a:tc>
                  <a:txBody>
                    <a:bodyPr/>
                    <a:lstStyle/>
                    <a:p>
                      <a:pPr algn="ctr">
                        <a:spcAft>
                          <a:spcPts val="0"/>
                        </a:spcAft>
                      </a:pPr>
                      <a:r>
                        <a:rPr lang="pt-BR" sz="1000">
                          <a:effectLst/>
                        </a:rPr>
                        <a:t> </a:t>
                      </a:r>
                      <a:endParaRPr lang="pt-BR" sz="1200">
                        <a:effectLst/>
                      </a:endParaRPr>
                    </a:p>
                    <a:p>
                      <a:pPr algn="ctr">
                        <a:spcAft>
                          <a:spcPts val="0"/>
                        </a:spcAft>
                      </a:pPr>
                      <a:r>
                        <a:rPr lang="pt-BR" sz="1000">
                          <a:effectLst/>
                        </a:rPr>
                        <a:t> </a:t>
                      </a:r>
                      <a:endParaRPr lang="pt-BR" sz="1200">
                        <a:effectLst/>
                      </a:endParaRPr>
                    </a:p>
                    <a:p>
                      <a:pPr algn="ctr">
                        <a:spcAft>
                          <a:spcPts val="0"/>
                        </a:spcAft>
                      </a:pPr>
                      <a:r>
                        <a:rPr lang="pt-BR" sz="1000">
                          <a:effectLst/>
                        </a:rPr>
                        <a:t>Lazer 2 – SL2</a:t>
                      </a:r>
                      <a:endParaRPr lang="pt-BR" sz="1200">
                        <a:effectLst/>
                        <a:latin typeface="Times New Roman"/>
                        <a:ea typeface="Times New Roman"/>
                      </a:endParaRPr>
                    </a:p>
                  </a:txBody>
                  <a:tcPr marL="68580" marR="68580" marT="0" marB="0"/>
                </a:tc>
                <a:tc>
                  <a:txBody>
                    <a:bodyPr/>
                    <a:lstStyle/>
                    <a:p>
                      <a:pPr algn="just">
                        <a:spcAft>
                          <a:spcPts val="0"/>
                        </a:spcAft>
                      </a:pPr>
                      <a:r>
                        <a:rPr lang="pt-BR" sz="1000">
                          <a:effectLst/>
                        </a:rPr>
                        <a:t>Atividades comerciais e de serviços de apoio ao lazer e ao turismo</a:t>
                      </a:r>
                      <a:endParaRPr lang="pt-BR" sz="1200">
                        <a:effectLst/>
                        <a:latin typeface="Times New Roman"/>
                        <a:ea typeface="Times New Roman"/>
                      </a:endParaRPr>
                    </a:p>
                  </a:txBody>
                  <a:tcPr marL="68580" marR="68580" marT="0" marB="0"/>
                </a:tc>
                <a:tc>
                  <a:txBody>
                    <a:bodyPr/>
                    <a:lstStyle/>
                    <a:p>
                      <a:pPr algn="just">
                        <a:spcAft>
                          <a:spcPts val="0"/>
                        </a:spcAft>
                      </a:pPr>
                      <a:r>
                        <a:rPr lang="pt-BR" sz="1000">
                          <a:effectLst/>
                        </a:rPr>
                        <a:t>Residencial uni e multifamiliar; comercial e industrial níveis 1; de serviços níveis 1,2,3.</a:t>
                      </a:r>
                      <a:endParaRPr lang="pt-BR" sz="1200">
                        <a:effectLst/>
                        <a:latin typeface="Times New Roman"/>
                        <a:ea typeface="Times New Roman"/>
                      </a:endParaRPr>
                    </a:p>
                  </a:txBody>
                  <a:tcPr marL="68580" marR="68580" marT="0" marB="0"/>
                </a:tc>
                <a:tc>
                  <a:txBody>
                    <a:bodyPr/>
                    <a:lstStyle/>
                    <a:p>
                      <a:pPr algn="just">
                        <a:spcAft>
                          <a:spcPts val="0"/>
                        </a:spcAft>
                      </a:pPr>
                      <a:r>
                        <a:rPr lang="pt-BR" sz="1000" dirty="0">
                          <a:effectLst/>
                        </a:rPr>
                        <a:t>Serviços nível 2 somente museu, centro cultural e hotel ou pousada, nível 3 somente clube, hotel ou pousada, motel, cinema e teatro; indústria nível 1 somente caseira.</a:t>
                      </a:r>
                      <a:endParaRPr lang="pt-BR" sz="1200" dirty="0">
                        <a:effectLst/>
                        <a:latin typeface="Times New Roman"/>
                        <a:ea typeface="Times New Roman"/>
                      </a:endParaRPr>
                    </a:p>
                  </a:txBody>
                  <a:tcPr marL="68580" marR="68580" marT="0" marB="0"/>
                </a:tc>
              </a:tr>
            </a:tbl>
          </a:graphicData>
        </a:graphic>
      </p:graphicFrame>
      <p:pic>
        <p:nvPicPr>
          <p:cNvPr id="4" name="Imagem 3" descr="C:\Users\Marcela\Desktop\Originals\ESSE AQ.jpg"/>
          <p:cNvPicPr/>
          <p:nvPr/>
        </p:nvPicPr>
        <p:blipFill>
          <a:blip r:embed="rId2">
            <a:extLst>
              <a:ext uri="{28A0092B-C50C-407E-A947-70E740481C1C}">
                <a14:useLocalDpi xmlns:a14="http://schemas.microsoft.com/office/drawing/2010/main" val="0"/>
              </a:ext>
            </a:extLst>
          </a:blip>
          <a:srcRect/>
          <a:stretch>
            <a:fillRect/>
          </a:stretch>
        </p:blipFill>
        <p:spPr bwMode="auto">
          <a:xfrm>
            <a:off x="0" y="1916832"/>
            <a:ext cx="4233764" cy="3816424"/>
          </a:xfrm>
          <a:prstGeom prst="rect">
            <a:avLst/>
          </a:prstGeom>
          <a:noFill/>
          <a:ln>
            <a:noFill/>
          </a:ln>
        </p:spPr>
      </p:pic>
    </p:spTree>
    <p:extLst>
      <p:ext uri="{BB962C8B-B14F-4D97-AF65-F5344CB8AC3E}">
        <p14:creationId xmlns:p14="http://schemas.microsoft.com/office/powerpoint/2010/main" val="2047362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636680"/>
          </a:xfrm>
        </p:spPr>
        <p:txBody>
          <a:bodyPr>
            <a:normAutofit/>
          </a:bodyPr>
          <a:lstStyle/>
          <a:p>
            <a:r>
              <a:rPr lang="pt-BR" sz="2000" b="1" dirty="0" smtClean="0">
                <a:solidFill>
                  <a:schemeClr val="tx1"/>
                </a:solidFill>
              </a:rPr>
              <a:t>7 - Uso </a:t>
            </a:r>
            <a:r>
              <a:rPr lang="pt-BR" sz="2000" b="1" dirty="0">
                <a:solidFill>
                  <a:schemeClr val="tx1"/>
                </a:solidFill>
              </a:rPr>
              <a:t>e ocupação do solo</a:t>
            </a:r>
            <a:endParaRPr lang="pt-BR" sz="2000" dirty="0">
              <a:solidFill>
                <a:schemeClr val="tx1"/>
              </a:solidFill>
            </a:endParaRPr>
          </a:p>
        </p:txBody>
      </p:sp>
      <p:pic>
        <p:nvPicPr>
          <p:cNvPr id="4" name="Espaço Reservado para Conteúdo 3" descr="C:\Users\Marcela\Desktop\mapa.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371697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852704"/>
          </a:xfrm>
        </p:spPr>
        <p:txBody>
          <a:bodyPr>
            <a:normAutofit/>
          </a:bodyPr>
          <a:lstStyle/>
          <a:p>
            <a:pPr marL="342900" indent="-342900">
              <a:buFont typeface="Arial" panose="020B0604020202020204" pitchFamily="34" charset="0"/>
              <a:buChar char="•"/>
            </a:pPr>
            <a:r>
              <a:rPr lang="pt-BR" sz="2000" b="1" dirty="0">
                <a:solidFill>
                  <a:schemeClr val="tx1"/>
                </a:solidFill>
                <a:latin typeface="Tw Cen MT" panose="020B0602020104020603" pitchFamily="34" charset="0"/>
              </a:rPr>
              <a:t>Mapa de Ocupação </a:t>
            </a:r>
            <a:r>
              <a:rPr lang="pt-BR" sz="2000" b="1" dirty="0" smtClean="0">
                <a:solidFill>
                  <a:schemeClr val="tx1"/>
                </a:solidFill>
                <a:latin typeface="Tw Cen MT" panose="020B0602020104020603" pitchFamily="34" charset="0"/>
              </a:rPr>
              <a:t>irregular</a:t>
            </a:r>
            <a:endParaRPr lang="pt-BR" sz="2000" b="1" dirty="0">
              <a:solidFill>
                <a:schemeClr val="tx1"/>
              </a:solidFill>
              <a:latin typeface="Tw Cen MT" panose="020B0602020104020603" pitchFamily="34" charset="0"/>
            </a:endParaRPr>
          </a:p>
        </p:txBody>
      </p:sp>
      <p:sp>
        <p:nvSpPr>
          <p:cNvPr id="3" name="Espaço Reservado para Conteúdo 2"/>
          <p:cNvSpPr>
            <a:spLocks noGrp="1"/>
          </p:cNvSpPr>
          <p:nvPr>
            <p:ph idx="1"/>
          </p:nvPr>
        </p:nvSpPr>
        <p:spPr/>
        <p:txBody>
          <a:bodyPr/>
          <a:lstStyle/>
          <a:p>
            <a:endParaRPr lang="pt-BR" dirty="0"/>
          </a:p>
        </p:txBody>
      </p:sp>
      <p:pic>
        <p:nvPicPr>
          <p:cNvPr id="4" name="Imagem 3" descr="C:\Users\Marcela\Desktop\irre.jpg"/>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00809"/>
            <a:ext cx="6984776" cy="4968552"/>
          </a:xfrm>
          <a:prstGeom prst="rect">
            <a:avLst/>
          </a:prstGeom>
          <a:noFill/>
          <a:ln>
            <a:noFill/>
          </a:ln>
        </p:spPr>
      </p:pic>
      <p:pic>
        <p:nvPicPr>
          <p:cNvPr id="5" name="Imagem 4" descr="C:\Users\Marcela\Documents\TCC 2 2017\Igarapé das Mulheres\Igarapé das Mulheres\IMG_20170507_11244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104" y="1700809"/>
            <a:ext cx="5184576" cy="4104455"/>
          </a:xfrm>
          <a:prstGeom prst="rect">
            <a:avLst/>
          </a:prstGeom>
          <a:noFill/>
          <a:ln>
            <a:noFill/>
          </a:ln>
        </p:spPr>
      </p:pic>
      <p:pic>
        <p:nvPicPr>
          <p:cNvPr id="6" name="Imagem 5" descr="C:\Users\Marcela\Documents\TCC 2 2017\Igarapé das Mulheres\Igarapé das Mulheres\IMG_20170507_11185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2692" y="2564907"/>
            <a:ext cx="4741307" cy="4104454"/>
          </a:xfrm>
          <a:prstGeom prst="rect">
            <a:avLst/>
          </a:prstGeom>
          <a:noFill/>
          <a:ln>
            <a:noFill/>
          </a:ln>
        </p:spPr>
      </p:pic>
    </p:spTree>
    <p:extLst>
      <p:ext uri="{BB962C8B-B14F-4D97-AF65-F5344CB8AC3E}">
        <p14:creationId xmlns:p14="http://schemas.microsoft.com/office/powerpoint/2010/main" val="4089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780696"/>
          </a:xfrm>
        </p:spPr>
        <p:txBody>
          <a:bodyPr>
            <a:normAutofit/>
          </a:bodyPr>
          <a:lstStyle/>
          <a:p>
            <a:r>
              <a:rPr lang="pt-BR" sz="2000" b="1" dirty="0">
                <a:solidFill>
                  <a:schemeClr val="tx1"/>
                </a:solidFill>
                <a:latin typeface="Tw Cen MT" panose="020B0602020104020603" pitchFamily="34" charset="0"/>
              </a:rPr>
              <a:t>Altura das Edificações no Entorno do Igarapé das Mulheres.</a:t>
            </a:r>
          </a:p>
        </p:txBody>
      </p:sp>
      <p:sp>
        <p:nvSpPr>
          <p:cNvPr id="3" name="Espaço Reservado para Conteúdo 2"/>
          <p:cNvSpPr>
            <a:spLocks noGrp="1"/>
          </p:cNvSpPr>
          <p:nvPr>
            <p:ph idx="1"/>
          </p:nvPr>
        </p:nvSpPr>
        <p:spPr/>
        <p:txBody>
          <a:bodyPr/>
          <a:lstStyle/>
          <a:p>
            <a:endParaRPr lang="pt-BR" dirty="0"/>
          </a:p>
        </p:txBody>
      </p:sp>
      <p:pic>
        <p:nvPicPr>
          <p:cNvPr id="4" name="Imagem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390525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780696"/>
          </a:xfrm>
        </p:spPr>
        <p:txBody>
          <a:bodyPr>
            <a:normAutofit/>
          </a:bodyPr>
          <a:lstStyle/>
          <a:p>
            <a:r>
              <a:rPr lang="pt-BR" sz="2000" b="1" dirty="0" smtClean="0">
                <a:solidFill>
                  <a:schemeClr val="tx1"/>
                </a:solidFill>
                <a:latin typeface="Tw Cen MT" panose="020B0602020104020603" pitchFamily="34" charset="0"/>
              </a:rPr>
              <a:t>1 – </a:t>
            </a:r>
            <a:r>
              <a:rPr lang="pt-BR" sz="2000" dirty="0" smtClean="0">
                <a:solidFill>
                  <a:schemeClr val="tx1"/>
                </a:solidFill>
                <a:latin typeface="Tw Cen MT" panose="020B0602020104020603" pitchFamily="34" charset="0"/>
              </a:rPr>
              <a:t>LOCALIZAÇÃO DA ÁREA DE ESTUDO E INTERVENÇÃO</a:t>
            </a:r>
            <a:endParaRPr lang="pt-BR" sz="2000" dirty="0">
              <a:solidFill>
                <a:schemeClr val="tx1"/>
              </a:solidFill>
              <a:latin typeface="Tw Cen MT" panose="020B0602020104020603" pitchFamily="34" charset="0"/>
            </a:endParaRPr>
          </a:p>
        </p:txBody>
      </p:sp>
      <p:pic>
        <p:nvPicPr>
          <p:cNvPr id="4" name="Espaço Reservado para Conteú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164680"/>
            <a:ext cx="7920880" cy="3784600"/>
          </a:xfrm>
          <a:prstGeom prst="rect">
            <a:avLst/>
          </a:prstGeom>
          <a:noFill/>
          <a:ln>
            <a:noFill/>
          </a:ln>
        </p:spPr>
      </p:pic>
      <p:sp>
        <p:nvSpPr>
          <p:cNvPr id="3" name="CaixaDeTexto 2"/>
          <p:cNvSpPr txBox="1"/>
          <p:nvPr/>
        </p:nvSpPr>
        <p:spPr>
          <a:xfrm>
            <a:off x="2051720" y="1733327"/>
            <a:ext cx="6048672" cy="615553"/>
          </a:xfrm>
          <a:prstGeom prst="rect">
            <a:avLst/>
          </a:prstGeom>
          <a:noFill/>
        </p:spPr>
        <p:txBody>
          <a:bodyPr wrap="square" rtlCol="0">
            <a:spAutoFit/>
          </a:bodyPr>
          <a:lstStyle/>
          <a:p>
            <a:r>
              <a:rPr lang="pt-BR" sz="1600" b="1" dirty="0">
                <a:latin typeface="Tw Cen MT" panose="020B0602020104020603" pitchFamily="34" charset="0"/>
              </a:rPr>
              <a:t>Figura 38 - </a:t>
            </a:r>
            <a:r>
              <a:rPr lang="pt-BR" sz="1600" dirty="0">
                <a:latin typeface="Tw Cen MT" panose="020B0602020104020603" pitchFamily="34" charset="0"/>
              </a:rPr>
              <a:t>Localização da Área de Intervenção.</a:t>
            </a:r>
          </a:p>
          <a:p>
            <a:endParaRPr lang="pt-BR" dirty="0"/>
          </a:p>
        </p:txBody>
      </p:sp>
      <p:sp>
        <p:nvSpPr>
          <p:cNvPr id="5" name="CaixaDeTexto 4"/>
          <p:cNvSpPr txBox="1"/>
          <p:nvPr/>
        </p:nvSpPr>
        <p:spPr>
          <a:xfrm>
            <a:off x="899592" y="5949280"/>
            <a:ext cx="7344816" cy="338554"/>
          </a:xfrm>
          <a:prstGeom prst="rect">
            <a:avLst/>
          </a:prstGeom>
          <a:noFill/>
        </p:spPr>
        <p:txBody>
          <a:bodyPr wrap="square" rtlCol="0">
            <a:spAutoFit/>
          </a:bodyPr>
          <a:lstStyle/>
          <a:p>
            <a:pPr algn="ctr"/>
            <a:r>
              <a:rPr lang="pt-BR" sz="1600" b="1" dirty="0">
                <a:latin typeface="Tw Cen MT" panose="020B0602020104020603" pitchFamily="34" charset="0"/>
              </a:rPr>
              <a:t>Fonte: </a:t>
            </a:r>
            <a:r>
              <a:rPr lang="pt-BR" sz="1600" dirty="0">
                <a:latin typeface="Tw Cen MT" panose="020B0602020104020603" pitchFamily="34" charset="0"/>
              </a:rPr>
              <a:t>autora, </a:t>
            </a:r>
            <a:r>
              <a:rPr lang="pt-BR" sz="1600" dirty="0" smtClean="0">
                <a:latin typeface="Tw Cen MT" panose="020B0602020104020603" pitchFamily="34" charset="0"/>
              </a:rPr>
              <a:t>2018.</a:t>
            </a:r>
            <a:endParaRPr lang="pt-BR" sz="1600" dirty="0">
              <a:latin typeface="Tw Cen MT" panose="020B0602020104020603" pitchFamily="34" charset="0"/>
            </a:endParaRPr>
          </a:p>
        </p:txBody>
      </p:sp>
    </p:spTree>
    <p:extLst>
      <p:ext uri="{BB962C8B-B14F-4D97-AF65-F5344CB8AC3E}">
        <p14:creationId xmlns:p14="http://schemas.microsoft.com/office/powerpoint/2010/main" val="3291274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708688"/>
          </a:xfrm>
        </p:spPr>
        <p:txBody>
          <a:bodyPr>
            <a:normAutofit/>
          </a:bodyPr>
          <a:lstStyle/>
          <a:p>
            <a:r>
              <a:rPr lang="pt-BR" sz="2000" b="1" dirty="0">
                <a:solidFill>
                  <a:schemeClr val="tx1"/>
                </a:solidFill>
                <a:latin typeface="Tw Cen MT" panose="020B0602020104020603" pitchFamily="34" charset="0"/>
              </a:rPr>
              <a:t>Arborização, Mobiliário e equipamentos urbanos</a:t>
            </a:r>
            <a:endParaRPr lang="pt-BR" sz="2000" dirty="0">
              <a:solidFill>
                <a:schemeClr val="tx1"/>
              </a:solidFill>
              <a:latin typeface="Tw Cen MT" panose="020B0602020104020603" pitchFamily="34" charset="0"/>
            </a:endParaRPr>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12697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780696"/>
          </a:xfrm>
        </p:spPr>
        <p:txBody>
          <a:bodyPr>
            <a:normAutofit/>
          </a:bodyPr>
          <a:lstStyle/>
          <a:p>
            <a:r>
              <a:rPr lang="pt-BR" sz="2000" b="1" dirty="0">
                <a:solidFill>
                  <a:schemeClr val="tx1"/>
                </a:solidFill>
                <a:latin typeface="Tw Cen MT" panose="020B0602020104020603" pitchFamily="34" charset="0"/>
              </a:rPr>
              <a:t>Forma Visual</a:t>
            </a:r>
            <a:endParaRPr lang="pt-BR" sz="2000" dirty="0">
              <a:solidFill>
                <a:schemeClr val="tx1"/>
              </a:solidFill>
              <a:latin typeface="Tw Cen MT" panose="020B0602020104020603" pitchFamily="34" charset="0"/>
            </a:endParaRPr>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6984776" cy="5112568"/>
          </a:xfrm>
          <a:prstGeom prst="rect">
            <a:avLst/>
          </a:prstGeom>
          <a:noFill/>
          <a:ln>
            <a:noFill/>
          </a:ln>
        </p:spPr>
      </p:pic>
      <p:pic>
        <p:nvPicPr>
          <p:cNvPr id="5" name="Imagem 4" descr="Resultado de imagem para Igarapé das mulheres macapá"/>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5544616" cy="4680520"/>
          </a:xfrm>
          <a:prstGeom prst="rect">
            <a:avLst/>
          </a:prstGeom>
          <a:noFill/>
          <a:ln>
            <a:noFill/>
          </a:ln>
        </p:spPr>
      </p:pic>
      <p:pic>
        <p:nvPicPr>
          <p:cNvPr id="6" name="Imagem 5" descr="Resultado de imagem para mercado do pescado macapá"/>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605" y="1664804"/>
            <a:ext cx="5533395" cy="4608512"/>
          </a:xfrm>
          <a:prstGeom prst="rect">
            <a:avLst/>
          </a:prstGeom>
          <a:noFill/>
          <a:ln>
            <a:noFill/>
          </a:ln>
        </p:spPr>
      </p:pic>
      <p:pic>
        <p:nvPicPr>
          <p:cNvPr id="1028" name="Picture 4" descr="Resultado de imagem para limpeza do canal do perpetuo socorro macap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4" y="692696"/>
            <a:ext cx="9144000" cy="54726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262190"/>
            <a:ext cx="6739136" cy="505435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arcela\AppData\Local\Temp\Rar$DIa0.686\IMG_20170507_10595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04" y="0"/>
            <a:ext cx="9144000" cy="721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50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 calcmode="lin" valueType="num">
                                      <p:cBhvr>
                                        <p:cTn id="35" dur="500" fill="hold"/>
                                        <p:tgtEl>
                                          <p:spTgt spid="1029"/>
                                        </p:tgtEl>
                                        <p:attrNameLst>
                                          <p:attrName>ppt_w</p:attrName>
                                        </p:attrNameLst>
                                      </p:cBhvr>
                                      <p:tavLst>
                                        <p:tav tm="0">
                                          <p:val>
                                            <p:fltVal val="0"/>
                                          </p:val>
                                        </p:tav>
                                        <p:tav tm="100000">
                                          <p:val>
                                            <p:strVal val="#ppt_w"/>
                                          </p:val>
                                        </p:tav>
                                      </p:tavLst>
                                    </p:anim>
                                    <p:anim calcmode="lin" valueType="num">
                                      <p:cBhvr>
                                        <p:cTn id="36" dur="500" fill="hold"/>
                                        <p:tgtEl>
                                          <p:spTgt spid="1029"/>
                                        </p:tgtEl>
                                        <p:attrNameLst>
                                          <p:attrName>ppt_h</p:attrName>
                                        </p:attrNameLst>
                                      </p:cBhvr>
                                      <p:tavLst>
                                        <p:tav tm="0">
                                          <p:val>
                                            <p:fltVal val="0"/>
                                          </p:val>
                                        </p:tav>
                                        <p:tav tm="100000">
                                          <p:val>
                                            <p:strVal val="#ppt_h"/>
                                          </p:val>
                                        </p:tav>
                                      </p:tavLst>
                                    </p:anim>
                                    <p:animEffect transition="in" filter="fade">
                                      <p:cBhvr>
                                        <p:cTn id="3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852704"/>
          </a:xfrm>
        </p:spPr>
        <p:txBody>
          <a:bodyPr>
            <a:normAutofit/>
          </a:bodyPr>
          <a:lstStyle/>
          <a:p>
            <a:r>
              <a:rPr lang="pt-BR" sz="2000" b="1" dirty="0">
                <a:solidFill>
                  <a:schemeClr val="tx1"/>
                </a:solidFill>
                <a:latin typeface="Tw Cen MT" panose="020B0602020104020603" pitchFamily="34" charset="0"/>
              </a:rPr>
              <a:t>Mapa de insolação e ventos predominantes.</a:t>
            </a:r>
          </a:p>
        </p:txBody>
      </p:sp>
      <p:sp>
        <p:nvSpPr>
          <p:cNvPr id="3" name="Espaço Reservado para Conteúdo 2"/>
          <p:cNvSpPr>
            <a:spLocks noGrp="1"/>
          </p:cNvSpPr>
          <p:nvPr>
            <p:ph idx="1"/>
          </p:nvPr>
        </p:nvSpPr>
        <p:spPr/>
        <p:txBody>
          <a:bodyPr/>
          <a:lstStyle/>
          <a:p>
            <a:endParaRPr lang="pt-BR" dirty="0"/>
          </a:p>
        </p:txBody>
      </p:sp>
      <p:pic>
        <p:nvPicPr>
          <p:cNvPr id="4" name="Imagem 3" descr="C:\Users\Marcela\Desktop\MAPAS\mapa de so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772816"/>
            <a:ext cx="6984776" cy="4896544"/>
          </a:xfrm>
          <a:prstGeom prst="rect">
            <a:avLst/>
          </a:prstGeom>
          <a:noFill/>
          <a:ln>
            <a:noFill/>
          </a:ln>
        </p:spPr>
      </p:pic>
    </p:spTree>
    <p:extLst>
      <p:ext uri="{BB962C8B-B14F-4D97-AF65-F5344CB8AC3E}">
        <p14:creationId xmlns:p14="http://schemas.microsoft.com/office/powerpoint/2010/main" val="2935376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964" y="1196752"/>
            <a:ext cx="8229600" cy="780696"/>
          </a:xfrm>
        </p:spPr>
        <p:txBody>
          <a:bodyPr>
            <a:normAutofit/>
          </a:bodyPr>
          <a:lstStyle/>
          <a:p>
            <a:r>
              <a:rPr lang="pt-BR" sz="2000" b="1" dirty="0" smtClean="0">
                <a:solidFill>
                  <a:schemeClr val="tx1"/>
                </a:solidFill>
                <a:latin typeface="Tw Cen MT" panose="020B0602020104020603" pitchFamily="34" charset="0"/>
              </a:rPr>
              <a:t>Diretrizes </a:t>
            </a:r>
            <a:r>
              <a:rPr lang="pt-BR" sz="2000" b="1" dirty="0">
                <a:solidFill>
                  <a:schemeClr val="tx1"/>
                </a:solidFill>
                <a:latin typeface="Tw Cen MT" panose="020B0602020104020603" pitchFamily="34" charset="0"/>
              </a:rPr>
              <a:t>de </a:t>
            </a:r>
            <a:r>
              <a:rPr lang="pt-BR" sz="2000" b="1" dirty="0" smtClean="0">
                <a:solidFill>
                  <a:schemeClr val="tx1"/>
                </a:solidFill>
                <a:latin typeface="Tw Cen MT" panose="020B0602020104020603" pitchFamily="34" charset="0"/>
              </a:rPr>
              <a:t>projeto: </a:t>
            </a:r>
            <a:endParaRPr lang="pt-BR" sz="2000" b="1" dirty="0">
              <a:solidFill>
                <a:schemeClr val="tx1"/>
              </a:solidFill>
              <a:latin typeface="Tw Cen MT" panose="020B0602020104020603" pitchFamily="34" charset="0"/>
            </a:endParaRP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142979824"/>
              </p:ext>
            </p:extLst>
          </p:nvPr>
        </p:nvGraphicFramePr>
        <p:xfrm>
          <a:off x="467544" y="1556792"/>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464964" y="897328"/>
            <a:ext cx="8229600" cy="564672"/>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BR" sz="2000" b="1" dirty="0" smtClean="0">
                <a:solidFill>
                  <a:schemeClr val="tx1"/>
                </a:solidFill>
                <a:latin typeface="Tw Cen MT" panose="020B0602020104020603" pitchFamily="34" charset="0"/>
              </a:rPr>
              <a:t>8 - PROPOSTA DE INTERVENÇÃO – Diretrizes e programa de necessidades</a:t>
            </a:r>
            <a:endParaRPr lang="pt-BR" sz="2000"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3861529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Espaço Reservado para Conteúdo 8"/>
          <p:cNvGraphicFramePr>
            <a:graphicFrameLocks noGrp="1"/>
          </p:cNvGraphicFramePr>
          <p:nvPr>
            <p:ph idx="1"/>
            <p:extLst>
              <p:ext uri="{D42A27DB-BD31-4B8C-83A1-F6EECF244321}">
                <p14:modId xmlns:p14="http://schemas.microsoft.com/office/powerpoint/2010/main" val="2779496497"/>
              </p:ext>
            </p:extLst>
          </p:nvPr>
        </p:nvGraphicFramePr>
        <p:xfrm>
          <a:off x="2051720" y="1124744"/>
          <a:ext cx="5760640" cy="4896542"/>
        </p:xfrm>
        <a:graphic>
          <a:graphicData uri="http://schemas.openxmlformats.org/drawingml/2006/table">
            <a:tbl>
              <a:tblPr firstRow="1" bandRow="1">
                <a:tableStyleId>{5C22544A-7EE6-4342-B048-85BDC9FD1C3A}</a:tableStyleId>
              </a:tblPr>
              <a:tblGrid>
                <a:gridCol w="2880320"/>
                <a:gridCol w="2880320"/>
              </a:tblGrid>
              <a:tr h="670871">
                <a:tc>
                  <a:txBody>
                    <a:bodyPr/>
                    <a:lstStyle/>
                    <a:p>
                      <a:pPr algn="ctr">
                        <a:lnSpc>
                          <a:spcPct val="115000"/>
                        </a:lnSpc>
                        <a:spcAft>
                          <a:spcPts val="0"/>
                        </a:spcAft>
                      </a:pPr>
                      <a:r>
                        <a:rPr lang="pt-BR" sz="1600" b="1" dirty="0">
                          <a:effectLst/>
                          <a:latin typeface="Times New Roman"/>
                          <a:ea typeface="Times New Roman"/>
                          <a:cs typeface="Times New Roman"/>
                        </a:rPr>
                        <a:t> </a:t>
                      </a:r>
                      <a:endParaRPr lang="pt-BR" sz="1600" dirty="0">
                        <a:effectLst/>
                        <a:latin typeface="Calibri"/>
                        <a:ea typeface="Times New Roman"/>
                        <a:cs typeface="Times New Roman"/>
                      </a:endParaRPr>
                    </a:p>
                    <a:p>
                      <a:pPr algn="ctr">
                        <a:lnSpc>
                          <a:spcPct val="115000"/>
                        </a:lnSpc>
                        <a:spcAft>
                          <a:spcPts val="0"/>
                        </a:spcAft>
                      </a:pPr>
                      <a:r>
                        <a:rPr lang="pt-BR" sz="1600" b="1" dirty="0">
                          <a:effectLst/>
                          <a:latin typeface="Tw Cen MT" panose="020B0602020104020603" pitchFamily="34" charset="0"/>
                          <a:ea typeface="Times New Roman"/>
                          <a:cs typeface="Times New Roman"/>
                        </a:rPr>
                        <a:t>Setor</a:t>
                      </a:r>
                      <a:endParaRPr lang="pt-BR" sz="1600" dirty="0">
                        <a:effectLst/>
                        <a:latin typeface="Tw Cen MT" panose="020B0602020104020603" pitchFamily="34" charset="0"/>
                        <a:ea typeface="Times New Roman"/>
                        <a:cs typeface="Times New Roman"/>
                      </a:endParaRPr>
                    </a:p>
                  </a:txBody>
                  <a:tcPr marL="68580" marR="68580" marT="0" marB="0"/>
                </a:tc>
                <a:tc>
                  <a:txBody>
                    <a:bodyPr/>
                    <a:lstStyle/>
                    <a:p>
                      <a:pPr algn="ctr">
                        <a:lnSpc>
                          <a:spcPct val="115000"/>
                        </a:lnSpc>
                        <a:spcAft>
                          <a:spcPts val="0"/>
                        </a:spcAft>
                      </a:pPr>
                      <a:r>
                        <a:rPr lang="pt-BR" sz="1600" b="1" dirty="0">
                          <a:effectLst/>
                          <a:latin typeface="Times New Roman"/>
                          <a:ea typeface="Times New Roman"/>
                          <a:cs typeface="Times New Roman"/>
                        </a:rPr>
                        <a:t> </a:t>
                      </a:r>
                      <a:endParaRPr lang="pt-BR" sz="1600" dirty="0">
                        <a:effectLst/>
                        <a:latin typeface="Calibri"/>
                        <a:ea typeface="Times New Roman"/>
                        <a:cs typeface="Times New Roman"/>
                      </a:endParaRPr>
                    </a:p>
                    <a:p>
                      <a:pPr algn="ctr">
                        <a:lnSpc>
                          <a:spcPct val="115000"/>
                        </a:lnSpc>
                        <a:spcAft>
                          <a:spcPts val="0"/>
                        </a:spcAft>
                      </a:pPr>
                      <a:r>
                        <a:rPr lang="pt-BR" sz="1600" b="1" dirty="0">
                          <a:effectLst/>
                          <a:latin typeface="Tw Cen MT" panose="020B0602020104020603" pitchFamily="34" charset="0"/>
                          <a:ea typeface="Times New Roman"/>
                          <a:cs typeface="Times New Roman"/>
                        </a:rPr>
                        <a:t>Ambiente</a:t>
                      </a:r>
                      <a:endParaRPr lang="pt-BR" sz="1600" dirty="0">
                        <a:effectLst/>
                        <a:latin typeface="Tw Cen MT" panose="020B0602020104020603" pitchFamily="34" charset="0"/>
                        <a:ea typeface="Times New Roman"/>
                        <a:cs typeface="Times New Roman"/>
                      </a:endParaRPr>
                    </a:p>
                  </a:txBody>
                  <a:tcPr marL="68580" marR="68580" marT="0" marB="0"/>
                </a:tc>
              </a:tr>
              <a:tr h="582122">
                <a:tc rowSpan="6">
                  <a:txBody>
                    <a:bodyPr/>
                    <a:lstStyle/>
                    <a:p>
                      <a:pPr algn="ctr">
                        <a:lnSpc>
                          <a:spcPct val="115000"/>
                        </a:lnSpc>
                        <a:spcAft>
                          <a:spcPts val="0"/>
                        </a:spcAft>
                      </a:pPr>
                      <a:endParaRPr lang="pt-BR" sz="1200" b="1" dirty="0" smtClean="0">
                        <a:effectLst/>
                        <a:latin typeface="Times New Roman"/>
                        <a:ea typeface="Times New Roman"/>
                        <a:cs typeface="Times New Roman"/>
                      </a:endParaRPr>
                    </a:p>
                    <a:p>
                      <a:pPr algn="ctr">
                        <a:lnSpc>
                          <a:spcPct val="115000"/>
                        </a:lnSpc>
                        <a:spcAft>
                          <a:spcPts val="0"/>
                        </a:spcAft>
                      </a:pPr>
                      <a:endParaRPr lang="pt-BR" sz="1200" b="1" dirty="0" smtClean="0">
                        <a:effectLst/>
                        <a:latin typeface="Times New Roman"/>
                        <a:ea typeface="Times New Roman"/>
                        <a:cs typeface="Times New Roman"/>
                      </a:endParaRPr>
                    </a:p>
                    <a:p>
                      <a:pPr algn="ctr">
                        <a:lnSpc>
                          <a:spcPct val="115000"/>
                        </a:lnSpc>
                        <a:spcAft>
                          <a:spcPts val="0"/>
                        </a:spcAft>
                      </a:pPr>
                      <a:endParaRPr lang="pt-BR" sz="1200" b="1" dirty="0" smtClean="0">
                        <a:effectLst/>
                        <a:latin typeface="Times New Roman"/>
                        <a:ea typeface="Times New Roman"/>
                        <a:cs typeface="Times New Roman"/>
                      </a:endParaRPr>
                    </a:p>
                    <a:p>
                      <a:pPr algn="ctr">
                        <a:lnSpc>
                          <a:spcPct val="115000"/>
                        </a:lnSpc>
                        <a:spcAft>
                          <a:spcPts val="0"/>
                        </a:spcAft>
                      </a:pPr>
                      <a:endParaRPr lang="pt-BR" sz="1200" b="1" dirty="0" smtClean="0">
                        <a:effectLst/>
                        <a:latin typeface="Times New Roman"/>
                        <a:ea typeface="Times New Roman"/>
                        <a:cs typeface="Times New Roman"/>
                      </a:endParaRPr>
                    </a:p>
                    <a:p>
                      <a:pPr algn="ctr">
                        <a:lnSpc>
                          <a:spcPct val="115000"/>
                        </a:lnSpc>
                        <a:spcAft>
                          <a:spcPts val="0"/>
                        </a:spcAft>
                      </a:pPr>
                      <a:endParaRPr lang="pt-BR" sz="1200" b="1" dirty="0" smtClean="0">
                        <a:effectLst/>
                        <a:latin typeface="Times New Roman"/>
                        <a:ea typeface="Times New Roman"/>
                        <a:cs typeface="Times New Roman"/>
                      </a:endParaRPr>
                    </a:p>
                    <a:p>
                      <a:pPr algn="ctr">
                        <a:lnSpc>
                          <a:spcPct val="115000"/>
                        </a:lnSpc>
                        <a:spcAft>
                          <a:spcPts val="0"/>
                        </a:spcAft>
                      </a:pPr>
                      <a:r>
                        <a:rPr lang="pt-BR" sz="2000" b="1" dirty="0">
                          <a:effectLst/>
                          <a:latin typeface="Times New Roman"/>
                          <a:ea typeface="Times New Roman"/>
                          <a:cs typeface="Times New Roman"/>
                        </a:rPr>
                        <a:t> </a:t>
                      </a:r>
                      <a:endParaRPr lang="pt-BR" sz="2000" b="1" dirty="0" smtClean="0">
                        <a:effectLst/>
                        <a:latin typeface="Times New Roman"/>
                        <a:ea typeface="Times New Roman"/>
                        <a:cs typeface="Times New Roman"/>
                      </a:endParaRPr>
                    </a:p>
                    <a:p>
                      <a:pPr algn="ctr">
                        <a:lnSpc>
                          <a:spcPct val="115000"/>
                        </a:lnSpc>
                        <a:spcAft>
                          <a:spcPts val="0"/>
                        </a:spcAft>
                      </a:pPr>
                      <a:r>
                        <a:rPr lang="pt-BR" sz="1800" b="1" dirty="0" smtClean="0">
                          <a:effectLst/>
                          <a:latin typeface="Tw Cen MT" panose="020B0602020104020603" pitchFamily="34" charset="0"/>
                          <a:ea typeface="Times New Roman"/>
                          <a:cs typeface="Times New Roman"/>
                        </a:rPr>
                        <a:t>Comercial</a:t>
                      </a:r>
                      <a:endParaRPr lang="pt-BR" sz="1800" dirty="0">
                        <a:effectLst/>
                        <a:latin typeface="Tw Cen MT" panose="020B0602020104020603" pitchFamily="34" charset="0"/>
                        <a:ea typeface="Times New Roman"/>
                        <a:cs typeface="Times New Roman"/>
                      </a:endParaRPr>
                    </a:p>
                  </a:txBody>
                  <a:tcPr marL="89535" marR="89535" marT="0" marB="0">
                    <a:solidFill>
                      <a:schemeClr val="accent1">
                        <a:lumMod val="40000"/>
                        <a:lumOff val="60000"/>
                      </a:schemeClr>
                    </a:solidFill>
                  </a:tcPr>
                </a:tc>
                <a:tc>
                  <a:txBody>
                    <a:bodyPr/>
                    <a:lstStyle/>
                    <a:p>
                      <a:pPr algn="ctr"/>
                      <a:r>
                        <a:rPr kumimoji="0" lang="pt-BR" sz="1400" kern="1200" dirty="0" smtClean="0">
                          <a:solidFill>
                            <a:schemeClr val="dk1"/>
                          </a:solidFill>
                          <a:effectLst/>
                          <a:latin typeface="Tw Cen MT" panose="020B0602020104020603" pitchFamily="34" charset="0"/>
                          <a:ea typeface="+mn-ea"/>
                          <a:cs typeface="+mn-cs"/>
                        </a:rPr>
                        <a:t>Praça de alimentação</a:t>
                      </a:r>
                      <a:endParaRPr lang="pt-BR" sz="1400" dirty="0">
                        <a:latin typeface="Tw Cen MT" panose="020B0602020104020603" pitchFamily="34" charset="0"/>
                      </a:endParaRPr>
                    </a:p>
                  </a:txBody>
                  <a:tcPr/>
                </a:tc>
              </a:tr>
              <a:tr h="826435">
                <a:tc vMerge="1">
                  <a:txBody>
                    <a:bodyPr/>
                    <a:lstStyle/>
                    <a:p>
                      <a:pPr algn="ctr">
                        <a:lnSpc>
                          <a:spcPct val="115000"/>
                        </a:lnSpc>
                        <a:spcAft>
                          <a:spcPts val="0"/>
                        </a:spcAft>
                      </a:pPr>
                      <a:endParaRPr lang="pt-BR" sz="1100" dirty="0">
                        <a:effectLst/>
                        <a:latin typeface="Calibri"/>
                        <a:ea typeface="Times New Roman"/>
                        <a:cs typeface="Times New Roman"/>
                      </a:endParaRPr>
                    </a:p>
                  </a:txBody>
                  <a:tcPr marL="89535" marR="89535" marT="0" marB="0"/>
                </a:tc>
                <a:tc>
                  <a:txBody>
                    <a:bodyPr/>
                    <a:lstStyle/>
                    <a:p>
                      <a:pPr algn="ctr"/>
                      <a:r>
                        <a:rPr kumimoji="0" lang="pt-BR" sz="1400" kern="1200" dirty="0" smtClean="0">
                          <a:solidFill>
                            <a:schemeClr val="dk1"/>
                          </a:solidFill>
                          <a:effectLst/>
                          <a:latin typeface="Tw Cen MT" panose="020B0602020104020603" pitchFamily="34" charset="0"/>
                          <a:ea typeface="+mn-ea"/>
                          <a:cs typeface="+mn-cs"/>
                        </a:rPr>
                        <a:t>Espaço para carga e descarga</a:t>
                      </a:r>
                      <a:endParaRPr lang="pt-BR" sz="1400" dirty="0">
                        <a:latin typeface="Tw Cen MT" panose="020B0602020104020603" pitchFamily="34" charset="0"/>
                      </a:endParaRPr>
                    </a:p>
                  </a:txBody>
                  <a:tcPr/>
                </a:tc>
              </a:tr>
              <a:tr h="582122">
                <a:tc vMerge="1">
                  <a:txBody>
                    <a:bodyPr/>
                    <a:lstStyle/>
                    <a:p>
                      <a:endParaRPr lang="pt-BR"/>
                    </a:p>
                  </a:txBody>
                  <a:tcPr/>
                </a:tc>
                <a:tc>
                  <a:txBody>
                    <a:bodyPr/>
                    <a:lstStyle/>
                    <a:p>
                      <a:pPr algn="ctr"/>
                      <a:r>
                        <a:rPr kumimoji="0" lang="pt-BR" sz="1400" kern="1200" dirty="0" smtClean="0">
                          <a:solidFill>
                            <a:schemeClr val="dk1"/>
                          </a:solidFill>
                          <a:effectLst/>
                          <a:latin typeface="Tw Cen MT" panose="020B0602020104020603" pitchFamily="34" charset="0"/>
                          <a:ea typeface="+mn-ea"/>
                          <a:cs typeface="+mn-cs"/>
                        </a:rPr>
                        <a:t>Mercado de hortifrúti</a:t>
                      </a:r>
                      <a:endParaRPr lang="pt-BR" sz="1400" dirty="0">
                        <a:latin typeface="Tw Cen MT" panose="020B0602020104020603" pitchFamily="34" charset="0"/>
                      </a:endParaRPr>
                    </a:p>
                  </a:txBody>
                  <a:tcPr/>
                </a:tc>
              </a:tr>
              <a:tr h="582122">
                <a:tc vMerge="1">
                  <a:txBody>
                    <a:bodyPr/>
                    <a:lstStyle/>
                    <a:p>
                      <a:endParaRPr lang="pt-BR"/>
                    </a:p>
                  </a:txBody>
                  <a:tcPr/>
                </a:tc>
                <a:tc>
                  <a:txBody>
                    <a:bodyPr/>
                    <a:lstStyle/>
                    <a:p>
                      <a:pPr algn="ctr"/>
                      <a:r>
                        <a:rPr kumimoji="0" lang="pt-BR" sz="1400" kern="1200" dirty="0" smtClean="0">
                          <a:solidFill>
                            <a:schemeClr val="dk1"/>
                          </a:solidFill>
                          <a:effectLst/>
                          <a:latin typeface="Tw Cen MT" panose="020B0602020104020603" pitchFamily="34" charset="0"/>
                          <a:ea typeface="+mn-ea"/>
                          <a:cs typeface="+mn-cs"/>
                        </a:rPr>
                        <a:t>Posto de gasolina</a:t>
                      </a:r>
                      <a:endParaRPr lang="pt-BR" sz="1400" dirty="0">
                        <a:latin typeface="Tw Cen MT" panose="020B0602020104020603" pitchFamily="34" charset="0"/>
                      </a:endParaRPr>
                    </a:p>
                  </a:txBody>
                  <a:tcPr/>
                </a:tc>
              </a:tr>
              <a:tr h="826435">
                <a:tc vMerge="1">
                  <a:txBody>
                    <a:bodyPr/>
                    <a:lstStyle/>
                    <a:p>
                      <a:endParaRPr lang="pt-BR"/>
                    </a:p>
                  </a:txBody>
                  <a:tcPr/>
                </a:tc>
                <a:tc>
                  <a:txBody>
                    <a:bodyPr/>
                    <a:lstStyle/>
                    <a:p>
                      <a:pPr algn="ctr"/>
                      <a:r>
                        <a:rPr kumimoji="0" lang="pt-BR" sz="1400" b="0" i="0" kern="1200" dirty="0" smtClean="0">
                          <a:solidFill>
                            <a:schemeClr val="dk1"/>
                          </a:solidFill>
                          <a:effectLst/>
                          <a:latin typeface="Tw Cen MT" panose="020B0602020104020603" pitchFamily="34" charset="0"/>
                          <a:ea typeface="+mn-ea"/>
                          <a:cs typeface="+mn-cs"/>
                        </a:rPr>
                        <a:t>Píer flutuante de mercadorias</a:t>
                      </a:r>
                      <a:endParaRPr lang="pt-BR" sz="1400" dirty="0">
                        <a:latin typeface="Tw Cen MT" panose="020B0602020104020603" pitchFamily="34" charset="0"/>
                      </a:endParaRPr>
                    </a:p>
                  </a:txBody>
                  <a:tcPr/>
                </a:tc>
              </a:tr>
              <a:tr h="826435">
                <a:tc vMerge="1">
                  <a:txBody>
                    <a:bodyPr/>
                    <a:lstStyle/>
                    <a:p>
                      <a:endParaRPr lang="pt-BR" dirty="0"/>
                    </a:p>
                  </a:txBody>
                  <a:tcPr/>
                </a:tc>
                <a:tc>
                  <a:txBody>
                    <a:bodyPr/>
                    <a:lstStyle/>
                    <a:p>
                      <a:pPr algn="ctr"/>
                      <a:r>
                        <a:rPr kumimoji="0" lang="pt-BR" sz="1400" kern="1200" dirty="0" smtClean="0">
                          <a:solidFill>
                            <a:schemeClr val="dk1"/>
                          </a:solidFill>
                          <a:effectLst/>
                          <a:latin typeface="Tw Cen MT" panose="020B0602020104020603" pitchFamily="34" charset="0"/>
                          <a:ea typeface="+mn-ea"/>
                          <a:cs typeface="+mn-cs"/>
                        </a:rPr>
                        <a:t>Estacionamento para veículos pesados </a:t>
                      </a:r>
                      <a:endParaRPr lang="pt-BR" sz="1400" dirty="0">
                        <a:latin typeface="Tw Cen MT" panose="020B0602020104020603" pitchFamily="34" charset="0"/>
                      </a:endParaRPr>
                    </a:p>
                  </a:txBody>
                  <a:tcPr/>
                </a:tc>
              </a:tr>
            </a:tbl>
          </a:graphicData>
        </a:graphic>
      </p:graphicFrame>
      <p:graphicFrame>
        <p:nvGraphicFramePr>
          <p:cNvPr id="12" name="Tabela 11"/>
          <p:cNvGraphicFramePr>
            <a:graphicFrameLocks noGrp="1"/>
          </p:cNvGraphicFramePr>
          <p:nvPr>
            <p:extLst>
              <p:ext uri="{D42A27DB-BD31-4B8C-83A1-F6EECF244321}">
                <p14:modId xmlns:p14="http://schemas.microsoft.com/office/powerpoint/2010/main" val="3153171126"/>
              </p:ext>
            </p:extLst>
          </p:nvPr>
        </p:nvGraphicFramePr>
        <p:xfrm>
          <a:off x="2051720" y="1124744"/>
          <a:ext cx="5832648" cy="4968553"/>
        </p:xfrm>
        <a:graphic>
          <a:graphicData uri="http://schemas.openxmlformats.org/drawingml/2006/table">
            <a:tbl>
              <a:tblPr firstRow="1" bandRow="1">
                <a:tableStyleId>{5C22544A-7EE6-4342-B048-85BDC9FD1C3A}</a:tableStyleId>
              </a:tblPr>
              <a:tblGrid>
                <a:gridCol w="2916324"/>
                <a:gridCol w="2916324"/>
              </a:tblGrid>
              <a:tr h="411740">
                <a:tc rowSpan="9">
                  <a:txBody>
                    <a:bodyPr/>
                    <a:lstStyle/>
                    <a:p>
                      <a:pPr algn="ctr"/>
                      <a:endParaRPr lang="pt-BR" dirty="0" smtClean="0">
                        <a:latin typeface="Tw Cen MT" panose="020B0602020104020603" pitchFamily="34" charset="0"/>
                      </a:endParaRPr>
                    </a:p>
                    <a:p>
                      <a:pPr algn="ctr"/>
                      <a:endParaRPr lang="pt-BR" dirty="0" smtClean="0">
                        <a:latin typeface="Tw Cen MT" panose="020B0602020104020603" pitchFamily="34" charset="0"/>
                      </a:endParaRPr>
                    </a:p>
                    <a:p>
                      <a:pPr algn="ctr"/>
                      <a:endParaRPr lang="pt-BR" dirty="0" smtClean="0">
                        <a:latin typeface="Tw Cen MT" panose="020B0602020104020603" pitchFamily="34" charset="0"/>
                      </a:endParaRPr>
                    </a:p>
                    <a:p>
                      <a:pPr algn="ctr"/>
                      <a:endParaRPr lang="pt-BR" dirty="0" smtClean="0">
                        <a:latin typeface="Tw Cen MT" panose="020B0602020104020603" pitchFamily="34" charset="0"/>
                      </a:endParaRPr>
                    </a:p>
                    <a:p>
                      <a:pPr algn="ctr"/>
                      <a:endParaRPr lang="pt-BR" dirty="0" smtClean="0">
                        <a:latin typeface="Tw Cen MT" panose="020B0602020104020603" pitchFamily="34" charset="0"/>
                      </a:endParaRPr>
                    </a:p>
                    <a:p>
                      <a:pPr algn="ctr"/>
                      <a:endParaRPr lang="pt-BR" dirty="0" smtClean="0">
                        <a:latin typeface="Tw Cen MT" panose="020B0602020104020603" pitchFamily="34" charset="0"/>
                      </a:endParaRPr>
                    </a:p>
                    <a:p>
                      <a:pPr algn="ctr"/>
                      <a:endParaRPr lang="pt-BR" dirty="0" smtClean="0">
                        <a:latin typeface="Tw Cen MT" panose="020B0602020104020603" pitchFamily="34" charset="0"/>
                      </a:endParaRPr>
                    </a:p>
                    <a:p>
                      <a:pPr algn="ctr"/>
                      <a:endParaRPr lang="pt-BR" dirty="0" smtClean="0">
                        <a:latin typeface="Tw Cen MT" panose="020B0602020104020603" pitchFamily="34" charset="0"/>
                      </a:endParaRPr>
                    </a:p>
                    <a:p>
                      <a:pPr algn="ctr"/>
                      <a:r>
                        <a:rPr lang="pt-BR" b="1" dirty="0" smtClean="0">
                          <a:solidFill>
                            <a:schemeClr val="tx1"/>
                          </a:solidFill>
                          <a:latin typeface="Tw Cen MT" panose="020B0602020104020603" pitchFamily="34" charset="0"/>
                        </a:rPr>
                        <a:t>Social</a:t>
                      </a:r>
                      <a:endParaRPr lang="pt-BR" b="1" dirty="0">
                        <a:solidFill>
                          <a:schemeClr val="tx1"/>
                        </a:solidFill>
                        <a:latin typeface="Tw Cen MT" panose="020B0602020104020603" pitchFamily="34" charset="0"/>
                      </a:endParaRPr>
                    </a:p>
                  </a:txBody>
                  <a:tcPr>
                    <a:solidFill>
                      <a:srgbClr val="CCCCFF"/>
                    </a:solidFill>
                  </a:tcPr>
                </a:tc>
                <a:tc>
                  <a:txBody>
                    <a:bodyPr/>
                    <a:lstStyle/>
                    <a:p>
                      <a:pPr algn="ctr">
                        <a:lnSpc>
                          <a:spcPct val="115000"/>
                        </a:lnSpc>
                        <a:spcAft>
                          <a:spcPts val="0"/>
                        </a:spcAft>
                      </a:pPr>
                      <a:r>
                        <a:rPr lang="pt-BR" sz="1400" b="0" dirty="0">
                          <a:solidFill>
                            <a:schemeClr val="tx1"/>
                          </a:solidFill>
                          <a:effectLst/>
                          <a:latin typeface="Tw Cen MT" panose="020B0602020104020603" pitchFamily="34" charset="0"/>
                          <a:ea typeface="Times New Roman"/>
                          <a:cs typeface="Times New Roman"/>
                        </a:rPr>
                        <a:t>Terminal hidroviário</a:t>
                      </a:r>
                    </a:p>
                  </a:txBody>
                  <a:tcPr marL="68580" marR="68580" marT="0" marB="0">
                    <a:solidFill>
                      <a:schemeClr val="bg1">
                        <a:lumMod val="95000"/>
                      </a:schemeClr>
                    </a:solidFill>
                  </a:tcPr>
                </a:tc>
              </a:tr>
              <a:tr h="553599">
                <a:tc vMerge="1">
                  <a:txBody>
                    <a:bodyPr/>
                    <a:lstStyle/>
                    <a:p>
                      <a:pPr algn="ctr"/>
                      <a:endParaRPr lang="pt-BR" dirty="0">
                        <a:latin typeface="Tw Cen MT" panose="020B0602020104020603" pitchFamily="34" charset="0"/>
                      </a:endParaRPr>
                    </a:p>
                  </a:txBody>
                  <a:tcPr/>
                </a:tc>
                <a:tc>
                  <a:txBody>
                    <a:bodyPr/>
                    <a:lstStyle/>
                    <a:p>
                      <a:pPr algn="ctr">
                        <a:lnSpc>
                          <a:spcPct val="115000"/>
                        </a:lnSpc>
                        <a:spcAft>
                          <a:spcPts val="0"/>
                        </a:spcAft>
                      </a:pPr>
                      <a:r>
                        <a:rPr lang="pt-BR" sz="1400" b="0" i="0" dirty="0">
                          <a:solidFill>
                            <a:srgbClr val="000000"/>
                          </a:solidFill>
                          <a:effectLst/>
                          <a:latin typeface="Tw Cen MT" panose="020B0602020104020603" pitchFamily="34" charset="0"/>
                          <a:ea typeface="Times New Roman"/>
                          <a:cs typeface="Times New Roman"/>
                        </a:rPr>
                        <a:t>Píer flutuante de passageiros </a:t>
                      </a:r>
                      <a:endParaRPr lang="pt-BR" sz="1400" dirty="0">
                        <a:effectLst/>
                        <a:latin typeface="Tw Cen MT" panose="020B0602020104020603" pitchFamily="34" charset="0"/>
                        <a:ea typeface="Times New Roman"/>
                        <a:cs typeface="Times New Roman"/>
                      </a:endParaRPr>
                    </a:p>
                  </a:txBody>
                  <a:tcPr marL="68580" marR="68580" marT="0" marB="0"/>
                </a:tc>
              </a:tr>
              <a:tr h="553599">
                <a:tc vMerge="1">
                  <a:txBody>
                    <a:bodyPr/>
                    <a:lstStyle/>
                    <a:p>
                      <a:pPr algn="ctr"/>
                      <a:endParaRPr lang="pt-BR" dirty="0">
                        <a:latin typeface="Tw Cen MT" panose="020B0602020104020603" pitchFamily="34" charset="0"/>
                      </a:endParaRPr>
                    </a:p>
                  </a:txBody>
                  <a:tcPr/>
                </a:tc>
                <a:tc>
                  <a:txBody>
                    <a:bodyPr/>
                    <a:lstStyle/>
                    <a:p>
                      <a:pPr algn="ctr">
                        <a:lnSpc>
                          <a:spcPct val="115000"/>
                        </a:lnSpc>
                        <a:spcAft>
                          <a:spcPts val="0"/>
                        </a:spcAft>
                      </a:pPr>
                      <a:r>
                        <a:rPr lang="pt-BR" sz="1400" dirty="0">
                          <a:effectLst/>
                          <a:latin typeface="Tw Cen MT" panose="020B0602020104020603" pitchFamily="34" charset="0"/>
                          <a:ea typeface="Times New Roman"/>
                          <a:cs typeface="Times New Roman"/>
                        </a:rPr>
                        <a:t>Plataformas de embarque e desembarque</a:t>
                      </a:r>
                    </a:p>
                  </a:txBody>
                  <a:tcPr marL="68580" marR="68580" marT="0" marB="0"/>
                </a:tc>
              </a:tr>
              <a:tr h="411740">
                <a:tc vMerge="1">
                  <a:txBody>
                    <a:bodyPr/>
                    <a:lstStyle/>
                    <a:p>
                      <a:pPr algn="ctr"/>
                      <a:endParaRPr lang="pt-BR" dirty="0">
                        <a:latin typeface="Tw Cen MT" panose="020B0602020104020603" pitchFamily="34" charset="0"/>
                      </a:endParaRPr>
                    </a:p>
                  </a:txBody>
                  <a:tcPr/>
                </a:tc>
                <a:tc>
                  <a:txBody>
                    <a:bodyPr/>
                    <a:lstStyle/>
                    <a:p>
                      <a:pPr algn="ctr">
                        <a:lnSpc>
                          <a:spcPct val="115000"/>
                        </a:lnSpc>
                        <a:spcAft>
                          <a:spcPts val="0"/>
                        </a:spcAft>
                      </a:pPr>
                      <a:r>
                        <a:rPr lang="pt-BR" sz="1400" dirty="0">
                          <a:effectLst/>
                          <a:latin typeface="Tw Cen MT" panose="020B0602020104020603" pitchFamily="34" charset="0"/>
                          <a:ea typeface="Times New Roman"/>
                          <a:cs typeface="Times New Roman"/>
                        </a:rPr>
                        <a:t>Banheiro público</a:t>
                      </a:r>
                    </a:p>
                  </a:txBody>
                  <a:tcPr marL="68580" marR="68580" marT="0" marB="0"/>
                </a:tc>
              </a:tr>
              <a:tr h="411740">
                <a:tc vMerge="1">
                  <a:txBody>
                    <a:bodyPr/>
                    <a:lstStyle/>
                    <a:p>
                      <a:pPr algn="ctr"/>
                      <a:endParaRPr lang="pt-BR" dirty="0">
                        <a:latin typeface="Tw Cen MT" panose="020B0602020104020603" pitchFamily="34" charset="0"/>
                      </a:endParaRPr>
                    </a:p>
                  </a:txBody>
                  <a:tcPr/>
                </a:tc>
                <a:tc>
                  <a:txBody>
                    <a:bodyPr/>
                    <a:lstStyle/>
                    <a:p>
                      <a:pPr algn="ctr">
                        <a:lnSpc>
                          <a:spcPct val="115000"/>
                        </a:lnSpc>
                        <a:spcAft>
                          <a:spcPts val="0"/>
                        </a:spcAft>
                      </a:pPr>
                      <a:r>
                        <a:rPr lang="pt-BR" sz="1400" dirty="0">
                          <a:effectLst/>
                          <a:latin typeface="Tw Cen MT" panose="020B0602020104020603" pitchFamily="34" charset="0"/>
                          <a:ea typeface="Times New Roman"/>
                          <a:cs typeface="Times New Roman"/>
                        </a:rPr>
                        <a:t>Ciclovia</a:t>
                      </a:r>
                    </a:p>
                  </a:txBody>
                  <a:tcPr marL="68580" marR="68580" marT="0" marB="0"/>
                </a:tc>
              </a:tr>
              <a:tr h="1107197">
                <a:tc vMerge="1">
                  <a:txBody>
                    <a:bodyPr/>
                    <a:lstStyle/>
                    <a:p>
                      <a:pPr algn="ctr"/>
                      <a:endParaRPr lang="pt-BR" dirty="0">
                        <a:latin typeface="Tw Cen MT" panose="020B0602020104020603" pitchFamily="34" charset="0"/>
                      </a:endParaRPr>
                    </a:p>
                  </a:txBody>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pt-BR" sz="1400" dirty="0">
                          <a:effectLst/>
                          <a:latin typeface="Tw Cen MT" panose="020B0602020104020603" pitchFamily="34" charset="0"/>
                          <a:ea typeface="Times New Roman"/>
                          <a:cs typeface="Times New Roman"/>
                        </a:rPr>
                        <a:t>Casa dos </a:t>
                      </a:r>
                      <a:r>
                        <a:rPr lang="pt-BR" sz="1400" dirty="0" smtClean="0">
                          <a:effectLst/>
                          <a:latin typeface="Tw Cen MT" panose="020B0602020104020603" pitchFamily="34" charset="0"/>
                          <a:ea typeface="Times New Roman"/>
                          <a:cs typeface="Times New Roman"/>
                        </a:rPr>
                        <a:t>pescadores/Sede das mulheres escalpeladas</a:t>
                      </a:r>
                    </a:p>
                    <a:p>
                      <a:pPr algn="ctr">
                        <a:lnSpc>
                          <a:spcPct val="115000"/>
                        </a:lnSpc>
                        <a:spcAft>
                          <a:spcPts val="0"/>
                        </a:spcAft>
                      </a:pPr>
                      <a:endParaRPr lang="pt-BR" sz="1400" dirty="0">
                        <a:effectLst/>
                        <a:latin typeface="Tw Cen MT" panose="020B0602020104020603" pitchFamily="34" charset="0"/>
                        <a:ea typeface="Times New Roman"/>
                        <a:cs typeface="Times New Roman"/>
                      </a:endParaRPr>
                    </a:p>
                  </a:txBody>
                  <a:tcPr marL="68580" marR="68580" marT="0" marB="0"/>
                </a:tc>
              </a:tr>
              <a:tr h="553599">
                <a:tc vMerge="1">
                  <a:txBody>
                    <a:bodyPr/>
                    <a:lstStyle/>
                    <a:p>
                      <a:endParaRPr lang="pt-BR" dirty="0"/>
                    </a:p>
                  </a:txBody>
                  <a:tcPr/>
                </a:tc>
                <a:tc>
                  <a:txBody>
                    <a:bodyPr/>
                    <a:lstStyle/>
                    <a:p>
                      <a:pPr algn="ctr">
                        <a:lnSpc>
                          <a:spcPct val="115000"/>
                        </a:lnSpc>
                        <a:spcAft>
                          <a:spcPts val="0"/>
                        </a:spcAft>
                      </a:pPr>
                      <a:r>
                        <a:rPr lang="pt-BR" sz="1400" dirty="0">
                          <a:solidFill>
                            <a:srgbClr val="000000"/>
                          </a:solidFill>
                          <a:effectLst/>
                          <a:latin typeface="Tw Cen MT" panose="020B0602020104020603" pitchFamily="34" charset="0"/>
                          <a:ea typeface="Times New Roman"/>
                          <a:cs typeface="Times New Roman"/>
                        </a:rPr>
                        <a:t>Implantação de parada de ônibus</a:t>
                      </a:r>
                      <a:endParaRPr lang="pt-BR" sz="1400" dirty="0">
                        <a:effectLst/>
                        <a:latin typeface="Tw Cen MT" panose="020B0602020104020603" pitchFamily="34" charset="0"/>
                        <a:ea typeface="Times New Roman"/>
                        <a:cs typeface="Times New Roman"/>
                      </a:endParaRPr>
                    </a:p>
                  </a:txBody>
                  <a:tcPr marL="68580" marR="68580" marT="0" marB="0"/>
                </a:tc>
              </a:tr>
              <a:tr h="411740">
                <a:tc vMerge="1">
                  <a:txBody>
                    <a:bodyPr/>
                    <a:lstStyle/>
                    <a:p>
                      <a:endParaRPr lang="pt-BR" dirty="0"/>
                    </a:p>
                  </a:txBody>
                  <a:tcPr/>
                </a:tc>
                <a:tc>
                  <a:txBody>
                    <a:bodyPr/>
                    <a:lstStyle/>
                    <a:p>
                      <a:pPr algn="ctr">
                        <a:lnSpc>
                          <a:spcPct val="115000"/>
                        </a:lnSpc>
                        <a:spcAft>
                          <a:spcPts val="0"/>
                        </a:spcAft>
                      </a:pPr>
                      <a:r>
                        <a:rPr lang="pt-BR" sz="1400">
                          <a:effectLst/>
                          <a:latin typeface="Tw Cen MT" panose="020B0602020104020603" pitchFamily="34" charset="0"/>
                          <a:ea typeface="Times New Roman"/>
                          <a:cs typeface="Times New Roman"/>
                        </a:rPr>
                        <a:t>Bicicletário</a:t>
                      </a:r>
                    </a:p>
                  </a:txBody>
                  <a:tcPr marL="68580" marR="68580" marT="0" marB="0"/>
                </a:tc>
              </a:tr>
              <a:tr h="553599">
                <a:tc vMerge="1">
                  <a:txBody>
                    <a:bodyPr/>
                    <a:lstStyle/>
                    <a:p>
                      <a:endParaRPr lang="pt-BR" dirty="0"/>
                    </a:p>
                  </a:txBody>
                  <a:tcPr/>
                </a:tc>
                <a:tc>
                  <a:txBody>
                    <a:bodyPr/>
                    <a:lstStyle/>
                    <a:p>
                      <a:pPr algn="ctr">
                        <a:lnSpc>
                          <a:spcPct val="115000"/>
                        </a:lnSpc>
                        <a:spcAft>
                          <a:spcPts val="0"/>
                        </a:spcAft>
                      </a:pPr>
                      <a:r>
                        <a:rPr lang="pt-BR" sz="1400" dirty="0">
                          <a:effectLst/>
                          <a:latin typeface="Tw Cen MT" panose="020B0602020104020603" pitchFamily="34" charset="0"/>
                          <a:ea typeface="Times New Roman"/>
                          <a:cs typeface="Times New Roman"/>
                        </a:rPr>
                        <a:t>Estacionamento para veículos leves</a:t>
                      </a:r>
                    </a:p>
                  </a:txBody>
                  <a:tcPr marL="68580" marR="68580" marT="0" marB="0"/>
                </a:tc>
              </a:tr>
            </a:tbl>
          </a:graphicData>
        </a:graphic>
      </p:graphicFrame>
      <p:graphicFrame>
        <p:nvGraphicFramePr>
          <p:cNvPr id="14" name="Tabela 13"/>
          <p:cNvGraphicFramePr>
            <a:graphicFrameLocks noGrp="1"/>
          </p:cNvGraphicFramePr>
          <p:nvPr>
            <p:extLst>
              <p:ext uri="{D42A27DB-BD31-4B8C-83A1-F6EECF244321}">
                <p14:modId xmlns:p14="http://schemas.microsoft.com/office/powerpoint/2010/main" val="1938898621"/>
              </p:ext>
            </p:extLst>
          </p:nvPr>
        </p:nvGraphicFramePr>
        <p:xfrm>
          <a:off x="1979712" y="1052736"/>
          <a:ext cx="5904656" cy="5040563"/>
        </p:xfrm>
        <a:graphic>
          <a:graphicData uri="http://schemas.openxmlformats.org/drawingml/2006/table">
            <a:tbl>
              <a:tblPr firstRow="1" bandRow="1">
                <a:tableStyleId>{5C22544A-7EE6-4342-B048-85BDC9FD1C3A}</a:tableStyleId>
              </a:tblPr>
              <a:tblGrid>
                <a:gridCol w="2952328"/>
                <a:gridCol w="2952328"/>
              </a:tblGrid>
              <a:tr h="458233">
                <a:tc rowSpan="2">
                  <a:txBody>
                    <a:bodyPr/>
                    <a:lstStyle/>
                    <a:p>
                      <a:endParaRPr kumimoji="0" lang="pt-BR" sz="1800" b="1" kern="1200" dirty="0" smtClean="0">
                        <a:solidFill>
                          <a:schemeClr val="tx1"/>
                        </a:solidFill>
                        <a:effectLst/>
                        <a:latin typeface="Tw Cen MT" panose="020B0602020104020603" pitchFamily="34" charset="0"/>
                        <a:ea typeface="+mn-ea"/>
                        <a:cs typeface="+mn-cs"/>
                      </a:endParaRPr>
                    </a:p>
                    <a:p>
                      <a:pPr algn="ctr"/>
                      <a:r>
                        <a:rPr kumimoji="0" lang="pt-BR" sz="1800" b="1" kern="1200" dirty="0" smtClean="0">
                          <a:solidFill>
                            <a:schemeClr val="tx1"/>
                          </a:solidFill>
                          <a:effectLst/>
                          <a:latin typeface="Tw Cen MT" panose="020B0602020104020603" pitchFamily="34" charset="0"/>
                          <a:ea typeface="+mn-ea"/>
                          <a:cs typeface="+mn-cs"/>
                        </a:rPr>
                        <a:t>Serviços</a:t>
                      </a:r>
                      <a:endParaRPr lang="pt-BR" dirty="0">
                        <a:solidFill>
                          <a:schemeClr val="tx1"/>
                        </a:solidFill>
                        <a:latin typeface="Tw Cen MT" panose="020B0602020104020603" pitchFamily="34" charset="0"/>
                      </a:endParaRPr>
                    </a:p>
                  </a:txBody>
                  <a:tcPr>
                    <a:solidFill>
                      <a:srgbClr val="C76A4D"/>
                    </a:solidFill>
                  </a:tcPr>
                </a:tc>
                <a:tc>
                  <a:txBody>
                    <a:bodyPr/>
                    <a:lstStyle/>
                    <a:p>
                      <a:pPr algn="ctr">
                        <a:lnSpc>
                          <a:spcPct val="115000"/>
                        </a:lnSpc>
                        <a:spcAft>
                          <a:spcPts val="0"/>
                        </a:spcAft>
                      </a:pPr>
                      <a:r>
                        <a:rPr lang="pt-BR" sz="1400" b="0" dirty="0">
                          <a:solidFill>
                            <a:schemeClr val="tx1"/>
                          </a:solidFill>
                          <a:effectLst/>
                          <a:latin typeface="Tw Cen MT" panose="020B0602020104020603" pitchFamily="34" charset="0"/>
                          <a:ea typeface="Times New Roman"/>
                          <a:cs typeface="Times New Roman"/>
                        </a:rPr>
                        <a:t>Posto de fiscalização</a:t>
                      </a:r>
                    </a:p>
                  </a:txBody>
                  <a:tcPr marL="68580" marR="68580" marT="0" marB="0">
                    <a:solidFill>
                      <a:schemeClr val="bg1">
                        <a:lumMod val="95000"/>
                      </a:schemeClr>
                    </a:solidFill>
                  </a:tcPr>
                </a:tc>
              </a:tr>
              <a:tr h="458233">
                <a:tc vMerge="1">
                  <a:txBody>
                    <a:bodyPr/>
                    <a:lstStyle/>
                    <a:p>
                      <a:endParaRPr lang="pt-BR" dirty="0">
                        <a:latin typeface="Tw Cen MT" panose="020B0602020104020603" pitchFamily="34" charset="0"/>
                      </a:endParaRPr>
                    </a:p>
                  </a:txBody>
                  <a:tcPr/>
                </a:tc>
                <a:tc>
                  <a:txBody>
                    <a:bodyPr/>
                    <a:lstStyle/>
                    <a:p>
                      <a:pPr algn="ctr">
                        <a:lnSpc>
                          <a:spcPct val="115000"/>
                        </a:lnSpc>
                        <a:spcAft>
                          <a:spcPts val="0"/>
                        </a:spcAft>
                      </a:pPr>
                      <a:r>
                        <a:rPr lang="pt-BR" sz="1400" b="0" dirty="0">
                          <a:solidFill>
                            <a:schemeClr val="tx1"/>
                          </a:solidFill>
                          <a:effectLst/>
                          <a:latin typeface="Tw Cen MT" panose="020B0602020104020603" pitchFamily="34" charset="0"/>
                          <a:ea typeface="Times New Roman"/>
                          <a:cs typeface="Times New Roman"/>
                        </a:rPr>
                        <a:t>Complexo Frigorífico</a:t>
                      </a:r>
                    </a:p>
                  </a:txBody>
                  <a:tcPr marL="68580" marR="68580" marT="0" marB="0"/>
                </a:tc>
              </a:tr>
              <a:tr h="458233">
                <a:tc rowSpan="9">
                  <a:txBody>
                    <a:bodyPr/>
                    <a:lstStyle/>
                    <a:p>
                      <a:pPr algn="ctr"/>
                      <a:endParaRPr lang="pt-BR" b="1" dirty="0" smtClean="0">
                        <a:latin typeface="Tw Cen MT" panose="020B0602020104020603" pitchFamily="34" charset="0"/>
                      </a:endParaRPr>
                    </a:p>
                    <a:p>
                      <a:pPr algn="ctr"/>
                      <a:endParaRPr lang="pt-BR" b="1" dirty="0" smtClean="0">
                        <a:latin typeface="Tw Cen MT" panose="020B0602020104020603" pitchFamily="34" charset="0"/>
                      </a:endParaRPr>
                    </a:p>
                    <a:p>
                      <a:pPr algn="ctr"/>
                      <a:endParaRPr lang="pt-BR" b="1" dirty="0" smtClean="0">
                        <a:latin typeface="Tw Cen MT" panose="020B0602020104020603" pitchFamily="34" charset="0"/>
                      </a:endParaRPr>
                    </a:p>
                    <a:p>
                      <a:pPr algn="ctr"/>
                      <a:endParaRPr lang="pt-BR" b="1" dirty="0" smtClean="0">
                        <a:latin typeface="Tw Cen MT" panose="020B0602020104020603" pitchFamily="34" charset="0"/>
                      </a:endParaRPr>
                    </a:p>
                    <a:p>
                      <a:pPr algn="ctr"/>
                      <a:endParaRPr lang="pt-BR" b="1" dirty="0" smtClean="0">
                        <a:latin typeface="Tw Cen MT" panose="020B0602020104020603" pitchFamily="34" charset="0"/>
                      </a:endParaRPr>
                    </a:p>
                    <a:p>
                      <a:pPr algn="ctr"/>
                      <a:r>
                        <a:rPr lang="pt-BR" b="1" dirty="0" smtClean="0">
                          <a:latin typeface="Tw Cen MT" panose="020B0602020104020603" pitchFamily="34" charset="0"/>
                        </a:rPr>
                        <a:t>Lazer</a:t>
                      </a:r>
                      <a:endParaRPr lang="pt-BR" b="1" dirty="0">
                        <a:latin typeface="Tw Cen MT" panose="020B0602020104020603" pitchFamily="34" charset="0"/>
                      </a:endParaRPr>
                    </a:p>
                  </a:txBody>
                  <a:tcPr>
                    <a:solidFill>
                      <a:srgbClr val="92D050"/>
                    </a:solidFill>
                  </a:tcPr>
                </a:tc>
                <a:tc>
                  <a:txBody>
                    <a:bodyPr/>
                    <a:lstStyle/>
                    <a:p>
                      <a:pPr algn="ctr">
                        <a:lnSpc>
                          <a:spcPct val="115000"/>
                        </a:lnSpc>
                        <a:spcAft>
                          <a:spcPts val="0"/>
                        </a:spcAft>
                      </a:pPr>
                      <a:r>
                        <a:rPr lang="pt-BR" sz="1400" dirty="0">
                          <a:effectLst/>
                          <a:latin typeface="Tw Cen MT" panose="020B0602020104020603" pitchFamily="34" charset="0"/>
                          <a:ea typeface="Times New Roman"/>
                          <a:cs typeface="Times New Roman"/>
                        </a:rPr>
                        <a:t>Espaço de convivência</a:t>
                      </a:r>
                    </a:p>
                  </a:txBody>
                  <a:tcPr marL="68580" marR="68580" marT="0" marB="0"/>
                </a:tc>
              </a:tr>
              <a:tr h="458233">
                <a:tc vMerge="1">
                  <a:txBody>
                    <a:bodyPr/>
                    <a:lstStyle/>
                    <a:p>
                      <a:pPr algn="ctr"/>
                      <a:endParaRPr lang="pt-BR" b="1" dirty="0">
                        <a:latin typeface="Tw Cen MT" panose="020B0602020104020603" pitchFamily="34" charset="0"/>
                      </a:endParaRPr>
                    </a:p>
                  </a:txBody>
                  <a:tcPr/>
                </a:tc>
                <a:tc>
                  <a:txBody>
                    <a:bodyPr/>
                    <a:lstStyle/>
                    <a:p>
                      <a:pPr algn="ctr">
                        <a:lnSpc>
                          <a:spcPct val="115000"/>
                        </a:lnSpc>
                        <a:spcAft>
                          <a:spcPts val="0"/>
                        </a:spcAft>
                      </a:pPr>
                      <a:r>
                        <a:rPr lang="pt-BR" sz="1400" dirty="0">
                          <a:effectLst/>
                          <a:latin typeface="Tw Cen MT" panose="020B0602020104020603" pitchFamily="34" charset="0"/>
                          <a:ea typeface="Times New Roman"/>
                          <a:cs typeface="Times New Roman"/>
                        </a:rPr>
                        <a:t>Playground</a:t>
                      </a:r>
                    </a:p>
                  </a:txBody>
                  <a:tcPr marL="68580" marR="68580" marT="0" marB="0"/>
                </a:tc>
              </a:tr>
              <a:tr h="458233">
                <a:tc vMerge="1">
                  <a:txBody>
                    <a:bodyPr/>
                    <a:lstStyle/>
                    <a:p>
                      <a:pPr algn="ctr"/>
                      <a:endParaRPr lang="pt-BR" b="1" dirty="0">
                        <a:latin typeface="Tw Cen MT" panose="020B0602020104020603" pitchFamily="34" charset="0"/>
                      </a:endParaRPr>
                    </a:p>
                  </a:txBody>
                  <a:tcPr/>
                </a:tc>
                <a:tc>
                  <a:txBody>
                    <a:bodyPr/>
                    <a:lstStyle/>
                    <a:p>
                      <a:pPr algn="ctr">
                        <a:lnSpc>
                          <a:spcPct val="115000"/>
                        </a:lnSpc>
                        <a:spcAft>
                          <a:spcPts val="0"/>
                        </a:spcAft>
                      </a:pPr>
                      <a:r>
                        <a:rPr lang="pt-BR" sz="1400" dirty="0">
                          <a:effectLst/>
                          <a:latin typeface="Tw Cen MT" panose="020B0602020104020603" pitchFamily="34" charset="0"/>
                          <a:ea typeface="Times New Roman"/>
                          <a:cs typeface="Times New Roman"/>
                        </a:rPr>
                        <a:t>Caminhos</a:t>
                      </a:r>
                    </a:p>
                  </a:txBody>
                  <a:tcPr marL="68580" marR="68580" marT="0" marB="0"/>
                </a:tc>
              </a:tr>
              <a:tr h="458233">
                <a:tc vMerge="1">
                  <a:txBody>
                    <a:bodyPr/>
                    <a:lstStyle/>
                    <a:p>
                      <a:pPr algn="ctr"/>
                      <a:endParaRPr lang="pt-BR" b="1" dirty="0">
                        <a:latin typeface="Tw Cen MT" panose="020B0602020104020603" pitchFamily="34" charset="0"/>
                      </a:endParaRPr>
                    </a:p>
                  </a:txBody>
                  <a:tcPr/>
                </a:tc>
                <a:tc>
                  <a:txBody>
                    <a:bodyPr/>
                    <a:lstStyle/>
                    <a:p>
                      <a:pPr algn="ctr">
                        <a:lnSpc>
                          <a:spcPct val="115000"/>
                        </a:lnSpc>
                        <a:spcAft>
                          <a:spcPts val="0"/>
                        </a:spcAft>
                      </a:pPr>
                      <a:r>
                        <a:rPr lang="pt-BR" sz="1400">
                          <a:effectLst/>
                          <a:latin typeface="Tw Cen MT" panose="020B0602020104020603" pitchFamily="34" charset="0"/>
                          <a:ea typeface="Times New Roman"/>
                          <a:cs typeface="Times New Roman"/>
                        </a:rPr>
                        <a:t>Deck/Mirante</a:t>
                      </a:r>
                    </a:p>
                  </a:txBody>
                  <a:tcPr marL="68580" marR="68580" marT="0" marB="0"/>
                </a:tc>
              </a:tr>
              <a:tr h="458233">
                <a:tc vMerge="1">
                  <a:txBody>
                    <a:bodyPr/>
                    <a:lstStyle/>
                    <a:p>
                      <a:pPr algn="ctr"/>
                      <a:endParaRPr lang="pt-BR" b="1" dirty="0">
                        <a:latin typeface="Tw Cen MT" panose="020B0602020104020603" pitchFamily="34" charset="0"/>
                      </a:endParaRPr>
                    </a:p>
                  </a:txBody>
                  <a:tcPr/>
                </a:tc>
                <a:tc>
                  <a:txBody>
                    <a:bodyPr/>
                    <a:lstStyle/>
                    <a:p>
                      <a:pPr algn="ctr">
                        <a:lnSpc>
                          <a:spcPct val="115000"/>
                        </a:lnSpc>
                        <a:spcAft>
                          <a:spcPts val="0"/>
                        </a:spcAft>
                      </a:pPr>
                      <a:r>
                        <a:rPr lang="pt-BR" sz="1400">
                          <a:effectLst/>
                          <a:latin typeface="Tw Cen MT" panose="020B0602020104020603" pitchFamily="34" charset="0"/>
                          <a:ea typeface="Times New Roman"/>
                          <a:cs typeface="Times New Roman"/>
                        </a:rPr>
                        <a:t>Banheiros</a:t>
                      </a:r>
                    </a:p>
                  </a:txBody>
                  <a:tcPr marL="68580" marR="68580" marT="0" marB="0"/>
                </a:tc>
              </a:tr>
              <a:tr h="458233">
                <a:tc vMerge="1">
                  <a:txBody>
                    <a:bodyPr/>
                    <a:lstStyle/>
                    <a:p>
                      <a:endParaRPr lang="pt-BR" dirty="0"/>
                    </a:p>
                  </a:txBody>
                  <a:tcPr/>
                </a:tc>
                <a:tc>
                  <a:txBody>
                    <a:bodyPr/>
                    <a:lstStyle/>
                    <a:p>
                      <a:pPr algn="ctr">
                        <a:lnSpc>
                          <a:spcPct val="115000"/>
                        </a:lnSpc>
                        <a:spcAft>
                          <a:spcPts val="0"/>
                        </a:spcAft>
                      </a:pPr>
                      <a:r>
                        <a:rPr lang="pt-BR" sz="1400">
                          <a:effectLst/>
                          <a:latin typeface="Tw Cen MT" panose="020B0602020104020603" pitchFamily="34" charset="0"/>
                          <a:ea typeface="Times New Roman"/>
                          <a:cs typeface="Times New Roman"/>
                        </a:rPr>
                        <a:t>Quadra poliesportiva</a:t>
                      </a:r>
                    </a:p>
                  </a:txBody>
                  <a:tcPr marL="68580" marR="68580" marT="0" marB="0"/>
                </a:tc>
              </a:tr>
              <a:tr h="458233">
                <a:tc vMerge="1">
                  <a:txBody>
                    <a:bodyPr/>
                    <a:lstStyle/>
                    <a:p>
                      <a:endParaRPr lang="pt-BR" dirty="0"/>
                    </a:p>
                  </a:txBody>
                  <a:tcPr/>
                </a:tc>
                <a:tc>
                  <a:txBody>
                    <a:bodyPr/>
                    <a:lstStyle/>
                    <a:p>
                      <a:pPr algn="ctr">
                        <a:lnSpc>
                          <a:spcPct val="115000"/>
                        </a:lnSpc>
                        <a:spcAft>
                          <a:spcPts val="0"/>
                        </a:spcAft>
                      </a:pPr>
                      <a:r>
                        <a:rPr lang="pt-BR" sz="1400">
                          <a:effectLst/>
                          <a:latin typeface="Tw Cen MT" panose="020B0602020104020603" pitchFamily="34" charset="0"/>
                          <a:ea typeface="Times New Roman"/>
                          <a:cs typeface="Times New Roman"/>
                        </a:rPr>
                        <a:t>Academia ao ar livre</a:t>
                      </a:r>
                    </a:p>
                  </a:txBody>
                  <a:tcPr marL="68580" marR="68580" marT="0" marB="0"/>
                </a:tc>
              </a:tr>
              <a:tr h="458233">
                <a:tc vMerge="1">
                  <a:txBody>
                    <a:bodyPr/>
                    <a:lstStyle/>
                    <a:p>
                      <a:endParaRPr lang="pt-BR" dirty="0"/>
                    </a:p>
                  </a:txBody>
                  <a:tcPr/>
                </a:tc>
                <a:tc>
                  <a:txBody>
                    <a:bodyPr/>
                    <a:lstStyle/>
                    <a:p>
                      <a:pPr algn="ctr">
                        <a:lnSpc>
                          <a:spcPct val="115000"/>
                        </a:lnSpc>
                        <a:spcAft>
                          <a:spcPts val="0"/>
                        </a:spcAft>
                      </a:pPr>
                      <a:r>
                        <a:rPr lang="pt-BR" sz="1400">
                          <a:effectLst/>
                          <a:latin typeface="Tw Cen MT" panose="020B0602020104020603" pitchFamily="34" charset="0"/>
                          <a:ea typeface="Times New Roman"/>
                          <a:cs typeface="Times New Roman"/>
                        </a:rPr>
                        <a:t>Mesas de jogos</a:t>
                      </a:r>
                    </a:p>
                  </a:txBody>
                  <a:tcPr marL="68580" marR="68580" marT="0" marB="0"/>
                </a:tc>
              </a:tr>
              <a:tr h="458233">
                <a:tc vMerge="1">
                  <a:txBody>
                    <a:bodyPr/>
                    <a:lstStyle/>
                    <a:p>
                      <a:endParaRPr lang="pt-BR" dirty="0"/>
                    </a:p>
                  </a:txBody>
                  <a:tcPr/>
                </a:tc>
                <a:tc>
                  <a:txBody>
                    <a:bodyPr/>
                    <a:lstStyle/>
                    <a:p>
                      <a:pPr algn="ctr">
                        <a:lnSpc>
                          <a:spcPct val="115000"/>
                        </a:lnSpc>
                        <a:spcAft>
                          <a:spcPts val="0"/>
                        </a:spcAft>
                      </a:pPr>
                      <a:r>
                        <a:rPr lang="pt-BR" sz="1400" dirty="0">
                          <a:effectLst/>
                          <a:latin typeface="Tw Cen MT" panose="020B0602020104020603" pitchFamily="34" charset="0"/>
                          <a:ea typeface="Times New Roman"/>
                          <a:cs typeface="Times New Roman"/>
                        </a:rPr>
                        <a:t>Bosque/jardim</a:t>
                      </a:r>
                    </a:p>
                  </a:txBody>
                  <a:tcPr marL="68580" marR="68580" marT="0" marB="0"/>
                </a:tc>
              </a:tr>
            </a:tbl>
          </a:graphicData>
        </a:graphic>
      </p:graphicFrame>
    </p:spTree>
    <p:extLst>
      <p:ext uri="{BB962C8B-B14F-4D97-AF65-F5344CB8AC3E}">
        <p14:creationId xmlns:p14="http://schemas.microsoft.com/office/powerpoint/2010/main" val="309162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80" y="404664"/>
            <a:ext cx="8229600" cy="864096"/>
          </a:xfrm>
        </p:spPr>
        <p:txBody>
          <a:bodyPr>
            <a:normAutofit/>
          </a:bodyPr>
          <a:lstStyle/>
          <a:p>
            <a:r>
              <a:rPr lang="pt-BR" sz="2000" b="1" dirty="0" smtClean="0">
                <a:solidFill>
                  <a:schemeClr val="tx1"/>
                </a:solidFill>
                <a:latin typeface="Tw Cen MT" panose="020B0602020104020603" pitchFamily="34" charset="0"/>
              </a:rPr>
              <a:t>REFERÊNCIAS DE PROJETO</a:t>
            </a:r>
            <a:endParaRPr lang="pt-BR" sz="2000" b="1" dirty="0">
              <a:solidFill>
                <a:schemeClr val="tx1"/>
              </a:solidFill>
              <a:latin typeface="Tw Cen MT" panose="020B0602020104020603" pitchFamily="34" charset="0"/>
            </a:endParaRPr>
          </a:p>
        </p:txBody>
      </p:sp>
      <p:pic>
        <p:nvPicPr>
          <p:cNvPr id="4" name="Imagem 3"/>
          <p:cNvPicPr/>
          <p:nvPr/>
        </p:nvPicPr>
        <p:blipFill>
          <a:blip r:embed="rId2">
            <a:extLst>
              <a:ext uri="{28A0092B-C50C-407E-A947-70E740481C1C}">
                <a14:useLocalDpi xmlns:a14="http://schemas.microsoft.com/office/drawing/2010/main" val="0"/>
              </a:ext>
            </a:extLst>
          </a:blip>
          <a:srcRect/>
          <a:stretch>
            <a:fillRect/>
          </a:stretch>
        </p:blipFill>
        <p:spPr bwMode="auto">
          <a:xfrm>
            <a:off x="1115175" y="1844824"/>
            <a:ext cx="6624736" cy="4464496"/>
          </a:xfrm>
          <a:prstGeom prst="rect">
            <a:avLst/>
          </a:prstGeom>
          <a:noFill/>
          <a:ln>
            <a:noFill/>
          </a:ln>
        </p:spPr>
      </p:pic>
      <p:sp>
        <p:nvSpPr>
          <p:cNvPr id="5" name="CaixaDeTexto 4"/>
          <p:cNvSpPr txBox="1"/>
          <p:nvPr/>
        </p:nvSpPr>
        <p:spPr>
          <a:xfrm>
            <a:off x="1530136" y="1412776"/>
            <a:ext cx="6192688" cy="338554"/>
          </a:xfrm>
          <a:prstGeom prst="rect">
            <a:avLst/>
          </a:prstGeom>
          <a:noFill/>
        </p:spPr>
        <p:txBody>
          <a:bodyPr wrap="square" rtlCol="0">
            <a:spAutoFit/>
          </a:bodyPr>
          <a:lstStyle/>
          <a:p>
            <a:r>
              <a:rPr lang="pt-BR" sz="1600" b="1" dirty="0">
                <a:latin typeface="Tw Cen MT" panose="020B0602020104020603" pitchFamily="34" charset="0"/>
              </a:rPr>
              <a:t>Figura 19 – </a:t>
            </a:r>
            <a:r>
              <a:rPr lang="pt-BR" sz="1600" dirty="0" smtClean="0">
                <a:latin typeface="Tw Cen MT" panose="020B0602020104020603" pitchFamily="34" charset="0"/>
              </a:rPr>
              <a:t>Planta </a:t>
            </a:r>
            <a:r>
              <a:rPr lang="pt-BR" sz="1600" dirty="0">
                <a:latin typeface="Tw Cen MT" panose="020B0602020104020603" pitchFamily="34" charset="0"/>
              </a:rPr>
              <a:t>do Complexo Ver-o-Peso com indicação dos setores.</a:t>
            </a:r>
            <a:endParaRPr lang="pt-BR" sz="1600" dirty="0">
              <a:latin typeface="Tw Cen MT" panose="020B0602020104020603" pitchFamily="34" charset="0"/>
            </a:endParaRPr>
          </a:p>
        </p:txBody>
      </p:sp>
      <p:sp>
        <p:nvSpPr>
          <p:cNvPr id="6" name="CaixaDeTexto 5"/>
          <p:cNvSpPr txBox="1"/>
          <p:nvPr/>
        </p:nvSpPr>
        <p:spPr>
          <a:xfrm>
            <a:off x="1115175" y="6309320"/>
            <a:ext cx="6481161" cy="646331"/>
          </a:xfrm>
          <a:prstGeom prst="rect">
            <a:avLst/>
          </a:prstGeom>
          <a:noFill/>
        </p:spPr>
        <p:txBody>
          <a:bodyPr wrap="square" rtlCol="0">
            <a:spAutoFit/>
          </a:bodyPr>
          <a:lstStyle/>
          <a:p>
            <a:pPr algn="ctr"/>
            <a:r>
              <a:rPr lang="pt-BR" sz="1600" b="1" dirty="0">
                <a:latin typeface="Tw Cen MT" panose="020B0602020104020603" pitchFamily="34" charset="0"/>
              </a:rPr>
              <a:t>Fonte: </a:t>
            </a:r>
            <a:r>
              <a:rPr lang="pt-BR" sz="1600" dirty="0">
                <a:latin typeface="Tw Cen MT" panose="020B0602020104020603" pitchFamily="34" charset="0"/>
              </a:rPr>
              <a:t>Lima, 2008, p. 25</a:t>
            </a:r>
            <a:r>
              <a:rPr lang="pt-BR" dirty="0"/>
              <a:t>.</a:t>
            </a:r>
          </a:p>
          <a:p>
            <a:endParaRPr lang="pt-BR" dirty="0"/>
          </a:p>
        </p:txBody>
      </p:sp>
    </p:spTree>
    <p:extLst>
      <p:ext uri="{BB962C8B-B14F-4D97-AF65-F5344CB8AC3E}">
        <p14:creationId xmlns:p14="http://schemas.microsoft.com/office/powerpoint/2010/main" val="2862092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564672"/>
          </a:xfrm>
        </p:spPr>
        <p:txBody>
          <a:bodyPr>
            <a:normAutofit/>
          </a:bodyPr>
          <a:lstStyle/>
          <a:p>
            <a:r>
              <a:rPr lang="pt-BR" sz="2000" b="1" dirty="0" smtClean="0">
                <a:solidFill>
                  <a:schemeClr val="tx1"/>
                </a:solidFill>
                <a:latin typeface="Tw Cen MT" panose="020B0602020104020603" pitchFamily="34" charset="0"/>
              </a:rPr>
              <a:t>PROPOSTA </a:t>
            </a:r>
            <a:r>
              <a:rPr lang="pt-BR" sz="2000" b="1" dirty="0">
                <a:solidFill>
                  <a:schemeClr val="tx1"/>
                </a:solidFill>
                <a:latin typeface="Tw Cen MT" panose="020B0602020104020603" pitchFamily="34" charset="0"/>
              </a:rPr>
              <a:t>DE </a:t>
            </a:r>
            <a:r>
              <a:rPr lang="pt-BR" sz="2000" b="1" dirty="0" smtClean="0">
                <a:solidFill>
                  <a:schemeClr val="tx1"/>
                </a:solidFill>
                <a:latin typeface="Tw Cen MT" panose="020B0602020104020603" pitchFamily="34" charset="0"/>
              </a:rPr>
              <a:t>INTERVENÇÃO – Estudo Conceitual</a:t>
            </a:r>
            <a:endParaRPr lang="pt-BR" sz="2000" dirty="0">
              <a:solidFill>
                <a:schemeClr val="tx1"/>
              </a:solidFill>
              <a:latin typeface="Tw Cen MT" panose="020B0602020104020603" pitchFamily="34" charset="0"/>
            </a:endParaRPr>
          </a:p>
        </p:txBody>
      </p:sp>
      <p:sp>
        <p:nvSpPr>
          <p:cNvPr id="5" name="Espaço Reservado para Conteúdo 4"/>
          <p:cNvSpPr>
            <a:spLocks noGrp="1"/>
          </p:cNvSpPr>
          <p:nvPr>
            <p:ph sz="half" idx="1"/>
          </p:nvPr>
        </p:nvSpPr>
        <p:spPr>
          <a:xfrm>
            <a:off x="251520" y="1920084"/>
            <a:ext cx="3475781" cy="4749275"/>
          </a:xfrm>
        </p:spPr>
        <p:txBody>
          <a:bodyPr>
            <a:normAutofit/>
          </a:bodyPr>
          <a:lstStyle/>
          <a:p>
            <a:r>
              <a:rPr lang="pt-BR" sz="1700" dirty="0">
                <a:latin typeface="Tw Cen MT" panose="020B0602020104020603" pitchFamily="34" charset="0"/>
              </a:rPr>
              <a:t>A proposta de intervenção para a área do Igarapé das Mulheres </a:t>
            </a:r>
            <a:r>
              <a:rPr lang="pt-BR" sz="1700" dirty="0" smtClean="0">
                <a:latin typeface="Tw Cen MT" panose="020B0602020104020603" pitchFamily="34" charset="0"/>
              </a:rPr>
              <a:t>tem </a:t>
            </a:r>
            <a:r>
              <a:rPr lang="pt-BR" sz="1700" dirty="0">
                <a:latin typeface="Tw Cen MT" panose="020B0602020104020603" pitchFamily="34" charset="0"/>
              </a:rPr>
              <a:t>o objetivo de </a:t>
            </a:r>
            <a:br>
              <a:rPr lang="pt-BR" sz="1700" dirty="0">
                <a:latin typeface="Tw Cen MT" panose="020B0602020104020603" pitchFamily="34" charset="0"/>
              </a:rPr>
            </a:br>
            <a:r>
              <a:rPr lang="pt-BR" sz="1700" dirty="0">
                <a:latin typeface="Tw Cen MT" panose="020B0602020104020603" pitchFamily="34" charset="0"/>
              </a:rPr>
              <a:t>reordenar os espaços em função dos usos existentes e atividades desenvolvidas na </a:t>
            </a:r>
            <a:r>
              <a:rPr lang="pt-BR" sz="1700" dirty="0" smtClean="0">
                <a:latin typeface="Tw Cen MT" panose="020B0602020104020603" pitchFamily="34" charset="0"/>
              </a:rPr>
              <a:t>área.</a:t>
            </a:r>
          </a:p>
          <a:p>
            <a:r>
              <a:rPr lang="pt-BR" sz="1700" dirty="0">
                <a:latin typeface="Tw Cen MT" panose="020B0602020104020603" pitchFamily="34" charset="0"/>
              </a:rPr>
              <a:t>De acordo com as demandas identificadas, a proposta de intervenção é de cunho arquitetônico, urbano e paisagístico e consiste basicamente em propor alterações e criação de vias melhorando o fluxo, implantação de infraestrutura adequada para o atracadouro e revitalização da Praça Isaac Zagury. </a:t>
            </a:r>
            <a:endParaRPr lang="pt-BR" sz="1700" dirty="0" smtClean="0">
              <a:latin typeface="Tw Cen MT" panose="020B0602020104020603" pitchFamily="34" charset="0"/>
            </a:endParaRPr>
          </a:p>
          <a:p>
            <a:endParaRPr lang="pt-BR" sz="1900" dirty="0">
              <a:latin typeface="Tw Cen MT" panose="020B0602020104020603" pitchFamily="34" charset="0"/>
            </a:endParaRPr>
          </a:p>
        </p:txBody>
      </p:sp>
      <p:sp>
        <p:nvSpPr>
          <p:cNvPr id="6" name="Espaço Reservado para Conteúdo 5"/>
          <p:cNvSpPr>
            <a:spLocks noGrp="1"/>
          </p:cNvSpPr>
          <p:nvPr>
            <p:ph sz="half" idx="2"/>
          </p:nvPr>
        </p:nvSpPr>
        <p:spPr/>
        <p:txBody>
          <a:bodyPr>
            <a:normAutofit/>
          </a:bodyPr>
          <a:lstStyle/>
          <a:p>
            <a:endParaRPr lang="pt-BR"/>
          </a:p>
        </p:txBody>
      </p:sp>
      <p:pic>
        <p:nvPicPr>
          <p:cNvPr id="4" name="Imagem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3325" y="1556792"/>
            <a:ext cx="5400675" cy="5184576"/>
          </a:xfrm>
          <a:prstGeom prst="rect">
            <a:avLst/>
          </a:prstGeom>
          <a:noFill/>
          <a:ln>
            <a:noFill/>
          </a:ln>
        </p:spPr>
      </p:pic>
    </p:spTree>
    <p:extLst>
      <p:ext uri="{BB962C8B-B14F-4D97-AF65-F5344CB8AC3E}">
        <p14:creationId xmlns:p14="http://schemas.microsoft.com/office/powerpoint/2010/main" val="3260084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708688"/>
          </a:xfrm>
        </p:spPr>
        <p:txBody>
          <a:bodyPr>
            <a:normAutofit/>
          </a:bodyPr>
          <a:lstStyle/>
          <a:p>
            <a:r>
              <a:rPr lang="pt-BR" sz="2000" b="1" dirty="0">
                <a:solidFill>
                  <a:schemeClr val="tx1"/>
                </a:solidFill>
                <a:latin typeface="Tw Cen MT" panose="020B0602020104020603" pitchFamily="34" charset="0"/>
              </a:rPr>
              <a:t>Proposta arquitetônica para </a:t>
            </a:r>
            <a:r>
              <a:rPr lang="pt-BR" sz="2000" b="1" dirty="0" smtClean="0">
                <a:solidFill>
                  <a:schemeClr val="tx1"/>
                </a:solidFill>
                <a:latin typeface="Tw Cen MT" panose="020B0602020104020603" pitchFamily="34" charset="0"/>
              </a:rPr>
              <a:t>o Atracadouro</a:t>
            </a:r>
            <a:endParaRPr lang="pt-BR" sz="2000" dirty="0">
              <a:solidFill>
                <a:schemeClr val="tx1"/>
              </a:solidFill>
              <a:latin typeface="Tw Cen MT" panose="020B0602020104020603" pitchFamily="34" charset="0"/>
            </a:endParaRPr>
          </a:p>
        </p:txBody>
      </p:sp>
      <p:sp>
        <p:nvSpPr>
          <p:cNvPr id="5" name="Espaço Reservado para Conteúdo 4"/>
          <p:cNvSpPr>
            <a:spLocks noGrp="1"/>
          </p:cNvSpPr>
          <p:nvPr>
            <p:ph idx="1"/>
          </p:nvPr>
        </p:nvSpPr>
        <p:spPr/>
        <p:txBody>
          <a:bodyPr/>
          <a:lstStyle/>
          <a:p>
            <a:endParaRPr lang="pt-BR" dirty="0"/>
          </a:p>
        </p:txBody>
      </p:sp>
      <p:pic>
        <p:nvPicPr>
          <p:cNvPr id="4098" name="Picture 2" descr="C:\Users\Marcela\Desktop\MAPAS\power MAPA COMPLETO SETORES ESSES e numeraçã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03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146" name="Picture 2" descr="C:\Users\Marcela\Desktop\MAPAS\SETOR PRAÇA COREL 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218" y="0"/>
            <a:ext cx="6057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421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080" y="548679"/>
            <a:ext cx="4968552" cy="580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48680"/>
            <a:ext cx="3960440" cy="58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649036"/>
            <a:ext cx="7414400" cy="414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48446"/>
            <a:ext cx="8772525" cy="58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68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 calcmode="lin" valueType="num">
                                      <p:cBhvr>
                                        <p:cTn id="14" dur="500" fill="hold"/>
                                        <p:tgtEl>
                                          <p:spTgt spid="5124"/>
                                        </p:tgtEl>
                                        <p:attrNameLst>
                                          <p:attrName>ppt_w</p:attrName>
                                        </p:attrNameLst>
                                      </p:cBhvr>
                                      <p:tavLst>
                                        <p:tav tm="0">
                                          <p:val>
                                            <p:fltVal val="0"/>
                                          </p:val>
                                        </p:tav>
                                        <p:tav tm="100000">
                                          <p:val>
                                            <p:strVal val="#ppt_w"/>
                                          </p:val>
                                        </p:tav>
                                      </p:tavLst>
                                    </p:anim>
                                    <p:anim calcmode="lin" valueType="num">
                                      <p:cBhvr>
                                        <p:cTn id="15" dur="500" fill="hold"/>
                                        <p:tgtEl>
                                          <p:spTgt spid="5124"/>
                                        </p:tgtEl>
                                        <p:attrNameLst>
                                          <p:attrName>ppt_h</p:attrName>
                                        </p:attrNameLst>
                                      </p:cBhvr>
                                      <p:tavLst>
                                        <p:tav tm="0">
                                          <p:val>
                                            <p:fltVal val="0"/>
                                          </p:val>
                                        </p:tav>
                                        <p:tav tm="100000">
                                          <p:val>
                                            <p:strVal val="#ppt_h"/>
                                          </p:val>
                                        </p:tav>
                                      </p:tavLst>
                                    </p:anim>
                                    <p:animEffect transition="in" filter="fade">
                                      <p:cBhvr>
                                        <p:cTn id="16" dur="500"/>
                                        <p:tgtEl>
                                          <p:spTgt spid="51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anim calcmode="lin" valueType="num">
                                      <p:cBhvr>
                                        <p:cTn id="21" dur="500" fill="hold"/>
                                        <p:tgtEl>
                                          <p:spTgt spid="5126"/>
                                        </p:tgtEl>
                                        <p:attrNameLst>
                                          <p:attrName>ppt_w</p:attrName>
                                        </p:attrNameLst>
                                      </p:cBhvr>
                                      <p:tavLst>
                                        <p:tav tm="0">
                                          <p:val>
                                            <p:fltVal val="0"/>
                                          </p:val>
                                        </p:tav>
                                        <p:tav tm="100000">
                                          <p:val>
                                            <p:strVal val="#ppt_w"/>
                                          </p:val>
                                        </p:tav>
                                      </p:tavLst>
                                    </p:anim>
                                    <p:anim calcmode="lin" valueType="num">
                                      <p:cBhvr>
                                        <p:cTn id="22" dur="500" fill="hold"/>
                                        <p:tgtEl>
                                          <p:spTgt spid="5126"/>
                                        </p:tgtEl>
                                        <p:attrNameLst>
                                          <p:attrName>ppt_h</p:attrName>
                                        </p:attrNameLst>
                                      </p:cBhvr>
                                      <p:tavLst>
                                        <p:tav tm="0">
                                          <p:val>
                                            <p:fltVal val="0"/>
                                          </p:val>
                                        </p:tav>
                                        <p:tav tm="100000">
                                          <p:val>
                                            <p:strVal val="#ppt_h"/>
                                          </p:val>
                                        </p:tav>
                                      </p:tavLst>
                                    </p:anim>
                                    <p:animEffect transition="in" filter="fade">
                                      <p:cBhvr>
                                        <p:cTn id="23" dur="500"/>
                                        <p:tgtEl>
                                          <p:spTgt spid="51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27"/>
                                        </p:tgtEl>
                                        <p:attrNameLst>
                                          <p:attrName>style.visibility</p:attrName>
                                        </p:attrNameLst>
                                      </p:cBhvr>
                                      <p:to>
                                        <p:strVal val="visible"/>
                                      </p:to>
                                    </p:set>
                                    <p:anim calcmode="lin" valueType="num">
                                      <p:cBhvr>
                                        <p:cTn id="28" dur="500" fill="hold"/>
                                        <p:tgtEl>
                                          <p:spTgt spid="5127"/>
                                        </p:tgtEl>
                                        <p:attrNameLst>
                                          <p:attrName>ppt_w</p:attrName>
                                        </p:attrNameLst>
                                      </p:cBhvr>
                                      <p:tavLst>
                                        <p:tav tm="0">
                                          <p:val>
                                            <p:fltVal val="0"/>
                                          </p:val>
                                        </p:tav>
                                        <p:tav tm="100000">
                                          <p:val>
                                            <p:strVal val="#ppt_w"/>
                                          </p:val>
                                        </p:tav>
                                      </p:tavLst>
                                    </p:anim>
                                    <p:anim calcmode="lin" valueType="num">
                                      <p:cBhvr>
                                        <p:cTn id="29" dur="500" fill="hold"/>
                                        <p:tgtEl>
                                          <p:spTgt spid="5127"/>
                                        </p:tgtEl>
                                        <p:attrNameLst>
                                          <p:attrName>ppt_h</p:attrName>
                                        </p:attrNameLst>
                                      </p:cBhvr>
                                      <p:tavLst>
                                        <p:tav tm="0">
                                          <p:val>
                                            <p:fltVal val="0"/>
                                          </p:val>
                                        </p:tav>
                                        <p:tav tm="100000">
                                          <p:val>
                                            <p:strVal val="#ppt_h"/>
                                          </p:val>
                                        </p:tav>
                                      </p:tavLst>
                                    </p:anim>
                                    <p:animEffect transition="in" filter="fade">
                                      <p:cBhvr>
                                        <p:cTn id="30"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124744"/>
            <a:ext cx="8229600" cy="1143000"/>
          </a:xfrm>
        </p:spPr>
        <p:txBody>
          <a:bodyPr>
            <a:noAutofit/>
          </a:bodyPr>
          <a:lstStyle/>
          <a:p>
            <a:r>
              <a:rPr lang="pt-BR" sz="1800" dirty="0">
                <a:solidFill>
                  <a:schemeClr val="tx1"/>
                </a:solidFill>
                <a:latin typeface="Tw Cen MT" panose="020B0602020104020603" pitchFamily="34" charset="0"/>
              </a:rPr>
              <a:t>O foco da pesquisa será a foz do canal do Igarapé das Mulheres e parte do seu entorno imediato. A área de estudo da pesquisa está localizada em maior totalidade no bairro Nossa Senhora do Perpétuo Socorro, no entanto, engloba também uma pequena parcela do bairro Central. </a:t>
            </a:r>
            <a:r>
              <a:rPr lang="pt-BR" sz="2000" dirty="0">
                <a:solidFill>
                  <a:schemeClr val="tx1"/>
                </a:solidFill>
              </a:rPr>
              <a:t/>
            </a:r>
            <a:br>
              <a:rPr lang="pt-BR" sz="2000" dirty="0">
                <a:solidFill>
                  <a:schemeClr val="tx1"/>
                </a:solidFill>
              </a:rPr>
            </a:br>
            <a:endParaRPr lang="pt-BR" sz="2000" dirty="0">
              <a:solidFill>
                <a:schemeClr val="tx1"/>
              </a:solidFill>
            </a:endParaRPr>
          </a:p>
        </p:txBody>
      </p:sp>
      <p:sp>
        <p:nvSpPr>
          <p:cNvPr id="5" name="Espaço Reservado para Conteúdo 4"/>
          <p:cNvSpPr>
            <a:spLocks noGrp="1"/>
          </p:cNvSpPr>
          <p:nvPr>
            <p:ph sz="half" idx="1"/>
          </p:nvPr>
        </p:nvSpPr>
        <p:spPr>
          <a:xfrm>
            <a:off x="323528" y="2132856"/>
            <a:ext cx="3394720" cy="4434840"/>
          </a:xfrm>
        </p:spPr>
        <p:txBody>
          <a:bodyPr>
            <a:normAutofit/>
          </a:bodyPr>
          <a:lstStyle/>
          <a:p>
            <a:pPr algn="just"/>
            <a:r>
              <a:rPr lang="pt-BR" sz="1800" dirty="0">
                <a:latin typeface="Tw Cen MT" panose="020B0602020104020603" pitchFamily="34" charset="0"/>
              </a:rPr>
              <a:t>A poligonal da área de estudo abrange 2.080 m de extensão, totalizando uma área de 245.276 m². </a:t>
            </a:r>
          </a:p>
        </p:txBody>
      </p:sp>
      <p:sp>
        <p:nvSpPr>
          <p:cNvPr id="6" name="Espaço Reservado para Conteúdo 5"/>
          <p:cNvSpPr>
            <a:spLocks noGrp="1"/>
          </p:cNvSpPr>
          <p:nvPr>
            <p:ph sz="half" idx="2"/>
          </p:nvPr>
        </p:nvSpPr>
        <p:spPr/>
        <p:txBody>
          <a:bodyPr/>
          <a:lstStyle/>
          <a:p>
            <a:endParaRPr lang="pt-BR"/>
          </a:p>
        </p:txBody>
      </p:sp>
      <p:pic>
        <p:nvPicPr>
          <p:cNvPr id="4" name="Imagem 3" descr="C:\Users\Marcela\Desktop\MAPAS\mp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2060848"/>
            <a:ext cx="5184056" cy="4428024"/>
          </a:xfrm>
          <a:prstGeom prst="rect">
            <a:avLst/>
          </a:prstGeom>
          <a:ln>
            <a:noFill/>
          </a:ln>
          <a:effectLst>
            <a:outerShdw blurRad="292100" dist="139700" dir="2700000" algn="tl" rotWithShape="0">
              <a:srgbClr val="333333">
                <a:alpha val="65000"/>
              </a:srgbClr>
            </a:outerShdw>
          </a:effectLst>
        </p:spPr>
      </p:pic>
      <p:sp>
        <p:nvSpPr>
          <p:cNvPr id="3" name="CaixaDeTexto 2"/>
          <p:cNvSpPr txBox="1"/>
          <p:nvPr/>
        </p:nvSpPr>
        <p:spPr>
          <a:xfrm>
            <a:off x="3851920" y="1700808"/>
            <a:ext cx="5184056" cy="615553"/>
          </a:xfrm>
          <a:prstGeom prst="rect">
            <a:avLst/>
          </a:prstGeom>
          <a:noFill/>
        </p:spPr>
        <p:txBody>
          <a:bodyPr wrap="square" rtlCol="0">
            <a:spAutoFit/>
          </a:bodyPr>
          <a:lstStyle/>
          <a:p>
            <a:pPr algn="ctr"/>
            <a:r>
              <a:rPr lang="pt-BR" sz="1600" b="1" dirty="0">
                <a:latin typeface="Tw Cen MT" panose="020B0602020104020603" pitchFamily="34" charset="0"/>
              </a:rPr>
              <a:t>Figura 39 </a:t>
            </a:r>
            <a:r>
              <a:rPr lang="pt-BR" sz="1600" b="1" dirty="0" smtClean="0">
                <a:latin typeface="Tw Cen MT" panose="020B0602020104020603" pitchFamily="34" charset="0"/>
              </a:rPr>
              <a:t>– </a:t>
            </a:r>
            <a:r>
              <a:rPr lang="pt-BR" sz="1600" dirty="0" smtClean="0">
                <a:latin typeface="Tw Cen MT" panose="020B0602020104020603" pitchFamily="34" charset="0"/>
              </a:rPr>
              <a:t>Recorte urbano da </a:t>
            </a:r>
            <a:r>
              <a:rPr lang="pt-BR" sz="1600" dirty="0">
                <a:latin typeface="Tw Cen MT" panose="020B0602020104020603" pitchFamily="34" charset="0"/>
              </a:rPr>
              <a:t>Área de </a:t>
            </a:r>
            <a:r>
              <a:rPr lang="pt-BR" sz="1600" dirty="0" smtClean="0">
                <a:latin typeface="Tw Cen MT" panose="020B0602020104020603" pitchFamily="34" charset="0"/>
              </a:rPr>
              <a:t>Estudo.</a:t>
            </a:r>
            <a:endParaRPr lang="pt-BR" sz="1600" dirty="0">
              <a:latin typeface="Tw Cen MT" panose="020B0602020104020603" pitchFamily="34" charset="0"/>
            </a:endParaRPr>
          </a:p>
          <a:p>
            <a:endParaRPr lang="pt-BR" dirty="0"/>
          </a:p>
        </p:txBody>
      </p:sp>
      <p:sp>
        <p:nvSpPr>
          <p:cNvPr id="7" name="CaixaDeTexto 6"/>
          <p:cNvSpPr txBox="1"/>
          <p:nvPr/>
        </p:nvSpPr>
        <p:spPr>
          <a:xfrm>
            <a:off x="3851920" y="6488872"/>
            <a:ext cx="5184056" cy="615553"/>
          </a:xfrm>
          <a:prstGeom prst="rect">
            <a:avLst/>
          </a:prstGeom>
          <a:noFill/>
        </p:spPr>
        <p:txBody>
          <a:bodyPr wrap="square" rtlCol="0">
            <a:spAutoFit/>
          </a:bodyPr>
          <a:lstStyle/>
          <a:p>
            <a:pPr algn="ctr"/>
            <a:r>
              <a:rPr lang="pt-BR" sz="1600" b="1" dirty="0">
                <a:latin typeface="Tw Cen MT" panose="020B0602020104020603" pitchFamily="34" charset="0"/>
              </a:rPr>
              <a:t>Fonte: </a:t>
            </a:r>
            <a:r>
              <a:rPr lang="pt-BR" sz="1600" dirty="0">
                <a:latin typeface="Tw Cen MT" panose="020B0602020104020603" pitchFamily="34" charset="0"/>
              </a:rPr>
              <a:t>Google </a:t>
            </a:r>
            <a:r>
              <a:rPr lang="pt-BR" sz="1600" dirty="0" err="1">
                <a:latin typeface="Tw Cen MT" panose="020B0602020104020603" pitchFamily="34" charset="0"/>
              </a:rPr>
              <a:t>Maps</a:t>
            </a:r>
            <a:r>
              <a:rPr lang="pt-BR" sz="1600" dirty="0">
                <a:latin typeface="Tw Cen MT" panose="020B0602020104020603" pitchFamily="34" charset="0"/>
              </a:rPr>
              <a:t>, 2017. Adaptado pela autora.</a:t>
            </a:r>
          </a:p>
          <a:p>
            <a:endParaRPr lang="pt-BR" dirty="0"/>
          </a:p>
        </p:txBody>
      </p:sp>
    </p:spTree>
    <p:extLst>
      <p:ext uri="{BB962C8B-B14F-4D97-AF65-F5344CB8AC3E}">
        <p14:creationId xmlns:p14="http://schemas.microsoft.com/office/powerpoint/2010/main" val="6017712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548680"/>
            <a:ext cx="6696744" cy="564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870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950"/>
            <a:ext cx="91440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80928"/>
            <a:ext cx="9144001"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ângulo 3"/>
          <p:cNvSpPr/>
          <p:nvPr/>
        </p:nvSpPr>
        <p:spPr>
          <a:xfrm>
            <a:off x="5004048" y="2996952"/>
            <a:ext cx="2016224"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 y="5085184"/>
            <a:ext cx="9144001"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ângulo 6"/>
          <p:cNvSpPr/>
          <p:nvPr/>
        </p:nvSpPr>
        <p:spPr>
          <a:xfrm>
            <a:off x="1" y="2780928"/>
            <a:ext cx="2555775" cy="10081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9" y="2584235"/>
            <a:ext cx="9144000" cy="1784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8" y="2279687"/>
            <a:ext cx="914400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7" y="2584235"/>
            <a:ext cx="9184580" cy="252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1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 calcmode="lin" valueType="num">
                                      <p:cBhvr>
                                        <p:cTn id="7" dur="500" fill="hold"/>
                                        <p:tgtEl>
                                          <p:spTgt spid="1033"/>
                                        </p:tgtEl>
                                        <p:attrNameLst>
                                          <p:attrName>ppt_w</p:attrName>
                                        </p:attrNameLst>
                                      </p:cBhvr>
                                      <p:tavLst>
                                        <p:tav tm="0">
                                          <p:val>
                                            <p:fltVal val="0"/>
                                          </p:val>
                                        </p:tav>
                                        <p:tav tm="100000">
                                          <p:val>
                                            <p:strVal val="#ppt_w"/>
                                          </p:val>
                                        </p:tav>
                                      </p:tavLst>
                                    </p:anim>
                                    <p:anim calcmode="lin" valueType="num">
                                      <p:cBhvr>
                                        <p:cTn id="8" dur="500" fill="hold"/>
                                        <p:tgtEl>
                                          <p:spTgt spid="1033"/>
                                        </p:tgtEl>
                                        <p:attrNameLst>
                                          <p:attrName>ppt_h</p:attrName>
                                        </p:attrNameLst>
                                      </p:cBhvr>
                                      <p:tavLst>
                                        <p:tav tm="0">
                                          <p:val>
                                            <p:fltVal val="0"/>
                                          </p:val>
                                        </p:tav>
                                        <p:tav tm="100000">
                                          <p:val>
                                            <p:strVal val="#ppt_h"/>
                                          </p:val>
                                        </p:tav>
                                      </p:tavLst>
                                    </p:anim>
                                    <p:animEffect transition="in" filter="fade">
                                      <p:cBhvr>
                                        <p:cTn id="9" dur="500"/>
                                        <p:tgtEl>
                                          <p:spTgt spid="10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32"/>
                                        </p:tgtEl>
                                        <p:attrNameLst>
                                          <p:attrName>style.visibility</p:attrName>
                                        </p:attrNameLst>
                                      </p:cBhvr>
                                      <p:to>
                                        <p:strVal val="visible"/>
                                      </p:to>
                                    </p:set>
                                    <p:anim calcmode="lin" valueType="num">
                                      <p:cBhvr>
                                        <p:cTn id="14" dur="500" fill="hold"/>
                                        <p:tgtEl>
                                          <p:spTgt spid="1032"/>
                                        </p:tgtEl>
                                        <p:attrNameLst>
                                          <p:attrName>ppt_w</p:attrName>
                                        </p:attrNameLst>
                                      </p:cBhvr>
                                      <p:tavLst>
                                        <p:tav tm="0">
                                          <p:val>
                                            <p:fltVal val="0"/>
                                          </p:val>
                                        </p:tav>
                                        <p:tav tm="100000">
                                          <p:val>
                                            <p:strVal val="#ppt_w"/>
                                          </p:val>
                                        </p:tav>
                                      </p:tavLst>
                                    </p:anim>
                                    <p:anim calcmode="lin" valueType="num">
                                      <p:cBhvr>
                                        <p:cTn id="15" dur="500" fill="hold"/>
                                        <p:tgtEl>
                                          <p:spTgt spid="1032"/>
                                        </p:tgtEl>
                                        <p:attrNameLst>
                                          <p:attrName>ppt_h</p:attrName>
                                        </p:attrNameLst>
                                      </p:cBhvr>
                                      <p:tavLst>
                                        <p:tav tm="0">
                                          <p:val>
                                            <p:fltVal val="0"/>
                                          </p:val>
                                        </p:tav>
                                        <p:tav tm="100000">
                                          <p:val>
                                            <p:strVal val="#ppt_h"/>
                                          </p:val>
                                        </p:tav>
                                      </p:tavLst>
                                    </p:anim>
                                    <p:animEffect transition="in" filter="fade">
                                      <p:cBhvr>
                                        <p:cTn id="16" dur="500"/>
                                        <p:tgtEl>
                                          <p:spTgt spid="10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34"/>
                                        </p:tgtEl>
                                        <p:attrNameLst>
                                          <p:attrName>style.visibility</p:attrName>
                                        </p:attrNameLst>
                                      </p:cBhvr>
                                      <p:to>
                                        <p:strVal val="visible"/>
                                      </p:to>
                                    </p:set>
                                    <p:anim calcmode="lin" valueType="num">
                                      <p:cBhvr>
                                        <p:cTn id="21" dur="500" fill="hold"/>
                                        <p:tgtEl>
                                          <p:spTgt spid="1034"/>
                                        </p:tgtEl>
                                        <p:attrNameLst>
                                          <p:attrName>ppt_w</p:attrName>
                                        </p:attrNameLst>
                                      </p:cBhvr>
                                      <p:tavLst>
                                        <p:tav tm="0">
                                          <p:val>
                                            <p:fltVal val="0"/>
                                          </p:val>
                                        </p:tav>
                                        <p:tav tm="100000">
                                          <p:val>
                                            <p:strVal val="#ppt_w"/>
                                          </p:val>
                                        </p:tav>
                                      </p:tavLst>
                                    </p:anim>
                                    <p:anim calcmode="lin" valueType="num">
                                      <p:cBhvr>
                                        <p:cTn id="22" dur="500" fill="hold"/>
                                        <p:tgtEl>
                                          <p:spTgt spid="1034"/>
                                        </p:tgtEl>
                                        <p:attrNameLst>
                                          <p:attrName>ppt_h</p:attrName>
                                        </p:attrNameLst>
                                      </p:cBhvr>
                                      <p:tavLst>
                                        <p:tav tm="0">
                                          <p:val>
                                            <p:fltVal val="0"/>
                                          </p:val>
                                        </p:tav>
                                        <p:tav tm="100000">
                                          <p:val>
                                            <p:strVal val="#ppt_h"/>
                                          </p:val>
                                        </p:tav>
                                      </p:tavLst>
                                    </p:anim>
                                    <p:animEffect transition="in" filter="fade">
                                      <p:cBhvr>
                                        <p:cTn id="23"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 y="1340768"/>
            <a:ext cx="9144002"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ângulo 6"/>
          <p:cNvSpPr/>
          <p:nvPr/>
        </p:nvSpPr>
        <p:spPr>
          <a:xfrm>
            <a:off x="1" y="1340768"/>
            <a:ext cx="2195735" cy="1352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 y="2710896"/>
            <a:ext cx="9144001"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946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Marcela\Documents\MAQUETE\Pier\Maquetes\esse novo aqui 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arcela\Documents\MAQUETE\Pier\Maquetes\novo re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arcela\Documents\MAQUETE\Pier\Maquetes\render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Marcela\Documents\MAQUETE\Pier\Maquetes\esse novooo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322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Marcela\Documents\MAQUETE\Pier\Maquetes\posto renderizad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388"/>
            <a:ext cx="9144000" cy="684161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Marcela\Documents\MAQUETE\Pier\Maquetes\posto de fi2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Marcela\Documents\MAQUETE\Pier\Maquetes\pçpç.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91322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Marcela\Documents\MAQUETE\Pier\Maquetes\render novo 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Marcela\Documents\MAQUETE\Pier\Maquetes\casa dos pesc render 7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02"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Marcela\Documents\MAQUETE\Pier\Maquetes\term render7.jpg"/>
          <p:cNvPicPr>
            <a:picLocks noChangeAspect="1" noChangeArrowheads="1"/>
          </p:cNvPicPr>
          <p:nvPr/>
        </p:nvPicPr>
        <p:blipFill rotWithShape="1">
          <a:blip r:embed="rId11">
            <a:extLst>
              <a:ext uri="{28A0092B-C50C-407E-A947-70E740481C1C}">
                <a14:useLocalDpi xmlns:a14="http://schemas.microsoft.com/office/drawing/2010/main" val="0"/>
              </a:ext>
            </a:extLst>
          </a:blip>
          <a:srcRect b="18944"/>
          <a:stretch/>
        </p:blipFill>
        <p:spPr bwMode="auto">
          <a:xfrm>
            <a:off x="0" y="16388"/>
            <a:ext cx="9144000" cy="684161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Marcela\Documents\MAQUETE\Pier\Maquetes\render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Marcela\Documents\MAQUETE\Pier\Maquetes\mnmmn.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9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Effect transition="in" filter="fade">
                                      <p:cBhvr>
                                        <p:cTn id="9" dur="500"/>
                                        <p:tgtEl>
                                          <p:spTgt spid="205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6"/>
                                        </p:tgtEl>
                                        <p:attrNameLst>
                                          <p:attrName>style.visibility</p:attrName>
                                        </p:attrNameLst>
                                      </p:cBhvr>
                                      <p:to>
                                        <p:strVal val="visible"/>
                                      </p:to>
                                    </p:set>
                                    <p:anim calcmode="lin" valueType="num">
                                      <p:cBhvr>
                                        <p:cTn id="14" dur="500" fill="hold"/>
                                        <p:tgtEl>
                                          <p:spTgt spid="2056"/>
                                        </p:tgtEl>
                                        <p:attrNameLst>
                                          <p:attrName>ppt_w</p:attrName>
                                        </p:attrNameLst>
                                      </p:cBhvr>
                                      <p:tavLst>
                                        <p:tav tm="0">
                                          <p:val>
                                            <p:fltVal val="0"/>
                                          </p:val>
                                        </p:tav>
                                        <p:tav tm="100000">
                                          <p:val>
                                            <p:strVal val="#ppt_w"/>
                                          </p:val>
                                        </p:tav>
                                      </p:tavLst>
                                    </p:anim>
                                    <p:anim calcmode="lin" valueType="num">
                                      <p:cBhvr>
                                        <p:cTn id="15" dur="500" fill="hold"/>
                                        <p:tgtEl>
                                          <p:spTgt spid="2056"/>
                                        </p:tgtEl>
                                        <p:attrNameLst>
                                          <p:attrName>ppt_h</p:attrName>
                                        </p:attrNameLst>
                                      </p:cBhvr>
                                      <p:tavLst>
                                        <p:tav tm="0">
                                          <p:val>
                                            <p:fltVal val="0"/>
                                          </p:val>
                                        </p:tav>
                                        <p:tav tm="100000">
                                          <p:val>
                                            <p:strVal val="#ppt_h"/>
                                          </p:val>
                                        </p:tav>
                                      </p:tavLst>
                                    </p:anim>
                                    <p:animEffect transition="in" filter="fade">
                                      <p:cBhvr>
                                        <p:cTn id="16" dur="500"/>
                                        <p:tgtEl>
                                          <p:spTgt spid="205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3"/>
                                        </p:tgtEl>
                                        <p:attrNameLst>
                                          <p:attrName>style.visibility</p:attrName>
                                        </p:attrNameLst>
                                      </p:cBhvr>
                                      <p:to>
                                        <p:strVal val="visible"/>
                                      </p:to>
                                    </p:set>
                                    <p:anim calcmode="lin" valueType="num">
                                      <p:cBhvr>
                                        <p:cTn id="21" dur="500" fill="hold"/>
                                        <p:tgtEl>
                                          <p:spTgt spid="2053"/>
                                        </p:tgtEl>
                                        <p:attrNameLst>
                                          <p:attrName>ppt_w</p:attrName>
                                        </p:attrNameLst>
                                      </p:cBhvr>
                                      <p:tavLst>
                                        <p:tav tm="0">
                                          <p:val>
                                            <p:fltVal val="0"/>
                                          </p:val>
                                        </p:tav>
                                        <p:tav tm="100000">
                                          <p:val>
                                            <p:strVal val="#ppt_w"/>
                                          </p:val>
                                        </p:tav>
                                      </p:tavLst>
                                    </p:anim>
                                    <p:anim calcmode="lin" valueType="num">
                                      <p:cBhvr>
                                        <p:cTn id="22" dur="500" fill="hold"/>
                                        <p:tgtEl>
                                          <p:spTgt spid="2053"/>
                                        </p:tgtEl>
                                        <p:attrNameLst>
                                          <p:attrName>ppt_h</p:attrName>
                                        </p:attrNameLst>
                                      </p:cBhvr>
                                      <p:tavLst>
                                        <p:tav tm="0">
                                          <p:val>
                                            <p:fltVal val="0"/>
                                          </p:val>
                                        </p:tav>
                                        <p:tav tm="100000">
                                          <p:val>
                                            <p:strVal val="#ppt_h"/>
                                          </p:val>
                                        </p:tav>
                                      </p:tavLst>
                                    </p:anim>
                                    <p:animEffect transition="in" filter="fade">
                                      <p:cBhvr>
                                        <p:cTn id="23" dur="500"/>
                                        <p:tgtEl>
                                          <p:spTgt spid="205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anim calcmode="lin" valueType="num">
                                      <p:cBhvr>
                                        <p:cTn id="28" dur="500" fill="hold"/>
                                        <p:tgtEl>
                                          <p:spTgt spid="2054"/>
                                        </p:tgtEl>
                                        <p:attrNameLst>
                                          <p:attrName>ppt_w</p:attrName>
                                        </p:attrNameLst>
                                      </p:cBhvr>
                                      <p:tavLst>
                                        <p:tav tm="0">
                                          <p:val>
                                            <p:fltVal val="0"/>
                                          </p:val>
                                        </p:tav>
                                        <p:tav tm="100000">
                                          <p:val>
                                            <p:strVal val="#ppt_w"/>
                                          </p:val>
                                        </p:tav>
                                      </p:tavLst>
                                    </p:anim>
                                    <p:anim calcmode="lin" valueType="num">
                                      <p:cBhvr>
                                        <p:cTn id="29" dur="500" fill="hold"/>
                                        <p:tgtEl>
                                          <p:spTgt spid="2054"/>
                                        </p:tgtEl>
                                        <p:attrNameLst>
                                          <p:attrName>ppt_h</p:attrName>
                                        </p:attrNameLst>
                                      </p:cBhvr>
                                      <p:tavLst>
                                        <p:tav tm="0">
                                          <p:val>
                                            <p:fltVal val="0"/>
                                          </p:val>
                                        </p:tav>
                                        <p:tav tm="100000">
                                          <p:val>
                                            <p:strVal val="#ppt_h"/>
                                          </p:val>
                                        </p:tav>
                                      </p:tavLst>
                                    </p:anim>
                                    <p:animEffect transition="in" filter="fade">
                                      <p:cBhvr>
                                        <p:cTn id="30" dur="500"/>
                                        <p:tgtEl>
                                          <p:spTgt spid="205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57"/>
                                        </p:tgtEl>
                                        <p:attrNameLst>
                                          <p:attrName>style.visibility</p:attrName>
                                        </p:attrNameLst>
                                      </p:cBhvr>
                                      <p:to>
                                        <p:strVal val="visible"/>
                                      </p:to>
                                    </p:set>
                                    <p:anim calcmode="lin" valueType="num">
                                      <p:cBhvr>
                                        <p:cTn id="35" dur="500" fill="hold"/>
                                        <p:tgtEl>
                                          <p:spTgt spid="2057"/>
                                        </p:tgtEl>
                                        <p:attrNameLst>
                                          <p:attrName>ppt_w</p:attrName>
                                        </p:attrNameLst>
                                      </p:cBhvr>
                                      <p:tavLst>
                                        <p:tav tm="0">
                                          <p:val>
                                            <p:fltVal val="0"/>
                                          </p:val>
                                        </p:tav>
                                        <p:tav tm="100000">
                                          <p:val>
                                            <p:strVal val="#ppt_w"/>
                                          </p:val>
                                        </p:tav>
                                      </p:tavLst>
                                    </p:anim>
                                    <p:anim calcmode="lin" valueType="num">
                                      <p:cBhvr>
                                        <p:cTn id="36" dur="500" fill="hold"/>
                                        <p:tgtEl>
                                          <p:spTgt spid="2057"/>
                                        </p:tgtEl>
                                        <p:attrNameLst>
                                          <p:attrName>ppt_h</p:attrName>
                                        </p:attrNameLst>
                                      </p:cBhvr>
                                      <p:tavLst>
                                        <p:tav tm="0">
                                          <p:val>
                                            <p:fltVal val="0"/>
                                          </p:val>
                                        </p:tav>
                                        <p:tav tm="100000">
                                          <p:val>
                                            <p:strVal val="#ppt_h"/>
                                          </p:val>
                                        </p:tav>
                                      </p:tavLst>
                                    </p:anim>
                                    <p:animEffect transition="in" filter="fade">
                                      <p:cBhvr>
                                        <p:cTn id="37" dur="500"/>
                                        <p:tgtEl>
                                          <p:spTgt spid="20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58"/>
                                        </p:tgtEl>
                                        <p:attrNameLst>
                                          <p:attrName>style.visibility</p:attrName>
                                        </p:attrNameLst>
                                      </p:cBhvr>
                                      <p:to>
                                        <p:strVal val="visible"/>
                                      </p:to>
                                    </p:set>
                                    <p:anim calcmode="lin" valueType="num">
                                      <p:cBhvr>
                                        <p:cTn id="42" dur="500" fill="hold"/>
                                        <p:tgtEl>
                                          <p:spTgt spid="2058"/>
                                        </p:tgtEl>
                                        <p:attrNameLst>
                                          <p:attrName>ppt_w</p:attrName>
                                        </p:attrNameLst>
                                      </p:cBhvr>
                                      <p:tavLst>
                                        <p:tav tm="0">
                                          <p:val>
                                            <p:fltVal val="0"/>
                                          </p:val>
                                        </p:tav>
                                        <p:tav tm="100000">
                                          <p:val>
                                            <p:strVal val="#ppt_w"/>
                                          </p:val>
                                        </p:tav>
                                      </p:tavLst>
                                    </p:anim>
                                    <p:anim calcmode="lin" valueType="num">
                                      <p:cBhvr>
                                        <p:cTn id="43" dur="500" fill="hold"/>
                                        <p:tgtEl>
                                          <p:spTgt spid="2058"/>
                                        </p:tgtEl>
                                        <p:attrNameLst>
                                          <p:attrName>ppt_h</p:attrName>
                                        </p:attrNameLst>
                                      </p:cBhvr>
                                      <p:tavLst>
                                        <p:tav tm="0">
                                          <p:val>
                                            <p:fltVal val="0"/>
                                          </p:val>
                                        </p:tav>
                                        <p:tav tm="100000">
                                          <p:val>
                                            <p:strVal val="#ppt_h"/>
                                          </p:val>
                                        </p:tav>
                                      </p:tavLst>
                                    </p:anim>
                                    <p:animEffect transition="in" filter="fade">
                                      <p:cBhvr>
                                        <p:cTn id="44" dur="500"/>
                                        <p:tgtEl>
                                          <p:spTgt spid="205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59"/>
                                        </p:tgtEl>
                                        <p:attrNameLst>
                                          <p:attrName>style.visibility</p:attrName>
                                        </p:attrNameLst>
                                      </p:cBhvr>
                                      <p:to>
                                        <p:strVal val="visible"/>
                                      </p:to>
                                    </p:set>
                                    <p:anim calcmode="lin" valueType="num">
                                      <p:cBhvr>
                                        <p:cTn id="49" dur="500" fill="hold"/>
                                        <p:tgtEl>
                                          <p:spTgt spid="2059"/>
                                        </p:tgtEl>
                                        <p:attrNameLst>
                                          <p:attrName>ppt_w</p:attrName>
                                        </p:attrNameLst>
                                      </p:cBhvr>
                                      <p:tavLst>
                                        <p:tav tm="0">
                                          <p:val>
                                            <p:fltVal val="0"/>
                                          </p:val>
                                        </p:tav>
                                        <p:tav tm="100000">
                                          <p:val>
                                            <p:strVal val="#ppt_w"/>
                                          </p:val>
                                        </p:tav>
                                      </p:tavLst>
                                    </p:anim>
                                    <p:anim calcmode="lin" valueType="num">
                                      <p:cBhvr>
                                        <p:cTn id="50" dur="500" fill="hold"/>
                                        <p:tgtEl>
                                          <p:spTgt spid="2059"/>
                                        </p:tgtEl>
                                        <p:attrNameLst>
                                          <p:attrName>ppt_h</p:attrName>
                                        </p:attrNameLst>
                                      </p:cBhvr>
                                      <p:tavLst>
                                        <p:tav tm="0">
                                          <p:val>
                                            <p:fltVal val="0"/>
                                          </p:val>
                                        </p:tav>
                                        <p:tav tm="100000">
                                          <p:val>
                                            <p:strVal val="#ppt_h"/>
                                          </p:val>
                                        </p:tav>
                                      </p:tavLst>
                                    </p:anim>
                                    <p:animEffect transition="in" filter="fade">
                                      <p:cBhvr>
                                        <p:cTn id="51" dur="500"/>
                                        <p:tgtEl>
                                          <p:spTgt spid="205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060"/>
                                        </p:tgtEl>
                                        <p:attrNameLst>
                                          <p:attrName>style.visibility</p:attrName>
                                        </p:attrNameLst>
                                      </p:cBhvr>
                                      <p:to>
                                        <p:strVal val="visible"/>
                                      </p:to>
                                    </p:set>
                                    <p:anim calcmode="lin" valueType="num">
                                      <p:cBhvr>
                                        <p:cTn id="56" dur="500" fill="hold"/>
                                        <p:tgtEl>
                                          <p:spTgt spid="2060"/>
                                        </p:tgtEl>
                                        <p:attrNameLst>
                                          <p:attrName>ppt_w</p:attrName>
                                        </p:attrNameLst>
                                      </p:cBhvr>
                                      <p:tavLst>
                                        <p:tav tm="0">
                                          <p:val>
                                            <p:fltVal val="0"/>
                                          </p:val>
                                        </p:tav>
                                        <p:tav tm="100000">
                                          <p:val>
                                            <p:strVal val="#ppt_w"/>
                                          </p:val>
                                        </p:tav>
                                      </p:tavLst>
                                    </p:anim>
                                    <p:anim calcmode="lin" valueType="num">
                                      <p:cBhvr>
                                        <p:cTn id="57" dur="500" fill="hold"/>
                                        <p:tgtEl>
                                          <p:spTgt spid="2060"/>
                                        </p:tgtEl>
                                        <p:attrNameLst>
                                          <p:attrName>ppt_h</p:attrName>
                                        </p:attrNameLst>
                                      </p:cBhvr>
                                      <p:tavLst>
                                        <p:tav tm="0">
                                          <p:val>
                                            <p:fltVal val="0"/>
                                          </p:val>
                                        </p:tav>
                                        <p:tav tm="100000">
                                          <p:val>
                                            <p:strVal val="#ppt_h"/>
                                          </p:val>
                                        </p:tav>
                                      </p:tavLst>
                                    </p:anim>
                                    <p:animEffect transition="in" filter="fade">
                                      <p:cBhvr>
                                        <p:cTn id="58" dur="500"/>
                                        <p:tgtEl>
                                          <p:spTgt spid="206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061"/>
                                        </p:tgtEl>
                                        <p:attrNameLst>
                                          <p:attrName>style.visibility</p:attrName>
                                        </p:attrNameLst>
                                      </p:cBhvr>
                                      <p:to>
                                        <p:strVal val="visible"/>
                                      </p:to>
                                    </p:set>
                                    <p:anim calcmode="lin" valueType="num">
                                      <p:cBhvr>
                                        <p:cTn id="63" dur="500" fill="hold"/>
                                        <p:tgtEl>
                                          <p:spTgt spid="2061"/>
                                        </p:tgtEl>
                                        <p:attrNameLst>
                                          <p:attrName>ppt_w</p:attrName>
                                        </p:attrNameLst>
                                      </p:cBhvr>
                                      <p:tavLst>
                                        <p:tav tm="0">
                                          <p:val>
                                            <p:fltVal val="0"/>
                                          </p:val>
                                        </p:tav>
                                        <p:tav tm="100000">
                                          <p:val>
                                            <p:strVal val="#ppt_w"/>
                                          </p:val>
                                        </p:tav>
                                      </p:tavLst>
                                    </p:anim>
                                    <p:anim calcmode="lin" valueType="num">
                                      <p:cBhvr>
                                        <p:cTn id="64" dur="500" fill="hold"/>
                                        <p:tgtEl>
                                          <p:spTgt spid="2061"/>
                                        </p:tgtEl>
                                        <p:attrNameLst>
                                          <p:attrName>ppt_h</p:attrName>
                                        </p:attrNameLst>
                                      </p:cBhvr>
                                      <p:tavLst>
                                        <p:tav tm="0">
                                          <p:val>
                                            <p:fltVal val="0"/>
                                          </p:val>
                                        </p:tav>
                                        <p:tav tm="100000">
                                          <p:val>
                                            <p:strVal val="#ppt_h"/>
                                          </p:val>
                                        </p:tav>
                                      </p:tavLst>
                                    </p:anim>
                                    <p:animEffect transition="in" filter="fade">
                                      <p:cBhvr>
                                        <p:cTn id="65" dur="500"/>
                                        <p:tgtEl>
                                          <p:spTgt spid="206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062"/>
                                        </p:tgtEl>
                                        <p:attrNameLst>
                                          <p:attrName>style.visibility</p:attrName>
                                        </p:attrNameLst>
                                      </p:cBhvr>
                                      <p:to>
                                        <p:strVal val="visible"/>
                                      </p:to>
                                    </p:set>
                                    <p:anim calcmode="lin" valueType="num">
                                      <p:cBhvr>
                                        <p:cTn id="70" dur="500" fill="hold"/>
                                        <p:tgtEl>
                                          <p:spTgt spid="2062"/>
                                        </p:tgtEl>
                                        <p:attrNameLst>
                                          <p:attrName>ppt_w</p:attrName>
                                        </p:attrNameLst>
                                      </p:cBhvr>
                                      <p:tavLst>
                                        <p:tav tm="0">
                                          <p:val>
                                            <p:fltVal val="0"/>
                                          </p:val>
                                        </p:tav>
                                        <p:tav tm="100000">
                                          <p:val>
                                            <p:strVal val="#ppt_w"/>
                                          </p:val>
                                        </p:tav>
                                      </p:tavLst>
                                    </p:anim>
                                    <p:anim calcmode="lin" valueType="num">
                                      <p:cBhvr>
                                        <p:cTn id="71" dur="500" fill="hold"/>
                                        <p:tgtEl>
                                          <p:spTgt spid="2062"/>
                                        </p:tgtEl>
                                        <p:attrNameLst>
                                          <p:attrName>ppt_h</p:attrName>
                                        </p:attrNameLst>
                                      </p:cBhvr>
                                      <p:tavLst>
                                        <p:tav tm="0">
                                          <p:val>
                                            <p:fltVal val="0"/>
                                          </p:val>
                                        </p:tav>
                                        <p:tav tm="100000">
                                          <p:val>
                                            <p:strVal val="#ppt_h"/>
                                          </p:val>
                                        </p:tav>
                                      </p:tavLst>
                                    </p:anim>
                                    <p:animEffect transition="in" filter="fade">
                                      <p:cBhvr>
                                        <p:cTn id="72" dur="500"/>
                                        <p:tgtEl>
                                          <p:spTgt spid="206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063"/>
                                        </p:tgtEl>
                                        <p:attrNameLst>
                                          <p:attrName>style.visibility</p:attrName>
                                        </p:attrNameLst>
                                      </p:cBhvr>
                                      <p:to>
                                        <p:strVal val="visible"/>
                                      </p:to>
                                    </p:set>
                                    <p:anim calcmode="lin" valueType="num">
                                      <p:cBhvr>
                                        <p:cTn id="77" dur="500" fill="hold"/>
                                        <p:tgtEl>
                                          <p:spTgt spid="2063"/>
                                        </p:tgtEl>
                                        <p:attrNameLst>
                                          <p:attrName>ppt_w</p:attrName>
                                        </p:attrNameLst>
                                      </p:cBhvr>
                                      <p:tavLst>
                                        <p:tav tm="0">
                                          <p:val>
                                            <p:fltVal val="0"/>
                                          </p:val>
                                        </p:tav>
                                        <p:tav tm="100000">
                                          <p:val>
                                            <p:strVal val="#ppt_w"/>
                                          </p:val>
                                        </p:tav>
                                      </p:tavLst>
                                    </p:anim>
                                    <p:anim calcmode="lin" valueType="num">
                                      <p:cBhvr>
                                        <p:cTn id="78" dur="500" fill="hold"/>
                                        <p:tgtEl>
                                          <p:spTgt spid="2063"/>
                                        </p:tgtEl>
                                        <p:attrNameLst>
                                          <p:attrName>ppt_h</p:attrName>
                                        </p:attrNameLst>
                                      </p:cBhvr>
                                      <p:tavLst>
                                        <p:tav tm="0">
                                          <p:val>
                                            <p:fltVal val="0"/>
                                          </p:val>
                                        </p:tav>
                                        <p:tav tm="100000">
                                          <p:val>
                                            <p:strVal val="#ppt_h"/>
                                          </p:val>
                                        </p:tav>
                                      </p:tavLst>
                                    </p:anim>
                                    <p:animEffect transition="in" filter="fade">
                                      <p:cBhvr>
                                        <p:cTn id="79"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36712"/>
            <a:ext cx="8229600" cy="1010376"/>
          </a:xfrm>
        </p:spPr>
        <p:txBody>
          <a:bodyPr>
            <a:normAutofit fontScale="90000"/>
          </a:bodyPr>
          <a:lstStyle/>
          <a:p>
            <a:r>
              <a:rPr lang="pt-BR" sz="2200" b="1" dirty="0">
                <a:solidFill>
                  <a:schemeClr val="tx1"/>
                </a:solidFill>
                <a:latin typeface="Tw Cen MT" panose="020B0602020104020603" pitchFamily="34" charset="0"/>
              </a:rPr>
              <a:t>CONSIDERAÇÕES FINAIS</a:t>
            </a:r>
            <a:r>
              <a:rPr lang="pt-BR" dirty="0"/>
              <a:t/>
            </a:r>
            <a:br>
              <a:rPr lang="pt-BR" dirty="0"/>
            </a:br>
            <a:endParaRPr lang="pt-BR" dirty="0"/>
          </a:p>
        </p:txBody>
      </p:sp>
      <p:sp>
        <p:nvSpPr>
          <p:cNvPr id="3" name="Espaço Reservado para Conteúdo 2"/>
          <p:cNvSpPr>
            <a:spLocks noGrp="1"/>
          </p:cNvSpPr>
          <p:nvPr>
            <p:ph idx="1"/>
          </p:nvPr>
        </p:nvSpPr>
        <p:spPr>
          <a:xfrm>
            <a:off x="457200" y="1484784"/>
            <a:ext cx="8229600" cy="4839816"/>
          </a:xfrm>
        </p:spPr>
        <p:txBody>
          <a:bodyPr>
            <a:normAutofit/>
          </a:bodyPr>
          <a:lstStyle/>
          <a:p>
            <a:pPr marL="0" indent="0" algn="just">
              <a:buNone/>
            </a:pPr>
            <a:r>
              <a:rPr lang="pt-BR" sz="2100" dirty="0">
                <a:latin typeface="Tw Cen MT" panose="020B0602020104020603" pitchFamily="34" charset="0"/>
              </a:rPr>
              <a:t>Em seu processo histórico as primeiras lavadeiras que deram nome ao local aferiram ao Igarapé, por meio de suas atividades à beira do rio um significado que revela as relações afetivas e </a:t>
            </a:r>
            <a:r>
              <a:rPr lang="pt-BR" sz="2100" dirty="0" err="1">
                <a:latin typeface="Tw Cen MT" panose="020B0602020104020603" pitchFamily="34" charset="0"/>
              </a:rPr>
              <a:t>socioespaciais</a:t>
            </a:r>
            <a:r>
              <a:rPr lang="pt-BR" sz="2100" dirty="0">
                <a:latin typeface="Tw Cen MT" panose="020B0602020104020603" pitchFamily="34" charset="0"/>
              </a:rPr>
              <a:t> pelo qual aquele espaço passou ao longo dos anos até caracterizar-se com a forma atual. </a:t>
            </a:r>
          </a:p>
          <a:p>
            <a:pPr marL="0" indent="0" algn="just">
              <a:buNone/>
            </a:pPr>
            <a:r>
              <a:rPr lang="pt-BR" sz="2100" dirty="0">
                <a:latin typeface="Tw Cen MT" panose="020B0602020104020603" pitchFamily="34" charset="0"/>
              </a:rPr>
              <a:t>Ao se falar sobre o Igarapé das Mulheres não há como não levantar aspectos de sua história, e importância na formação socioespacial da cidade de Macapá. Os aspectos de sua cultura perduram no cotidiano do lugar, sua localização privilegiada às margens do Rio Amazonas concerne um papel fundamental no acesso hidroviário e de conectividade com as localidades próximas, além de ser um importante entreposto comercial, por meio da entrada e saída de mercadorias e pessoas diariamente, tal dinâmica que caracteriza o local.</a:t>
            </a:r>
          </a:p>
          <a:p>
            <a:endParaRPr lang="pt-BR" dirty="0">
              <a:latin typeface="Tw Cen MT" panose="020B0602020104020603" pitchFamily="34" charset="0"/>
            </a:endParaRPr>
          </a:p>
        </p:txBody>
      </p:sp>
    </p:spTree>
    <p:extLst>
      <p:ext uri="{BB962C8B-B14F-4D97-AF65-F5344CB8AC3E}">
        <p14:creationId xmlns:p14="http://schemas.microsoft.com/office/powerpoint/2010/main" val="433869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052736"/>
            <a:ext cx="8229600" cy="794352"/>
          </a:xfrm>
        </p:spPr>
        <p:txBody>
          <a:bodyPr>
            <a:normAutofit fontScale="90000"/>
          </a:bodyPr>
          <a:lstStyle/>
          <a:p>
            <a:r>
              <a:rPr lang="pt-BR" sz="2200" b="1" dirty="0">
                <a:solidFill>
                  <a:schemeClr val="tx1"/>
                </a:solidFill>
                <a:latin typeface="Tw Cen MT" panose="020B0602020104020603" pitchFamily="34" charset="0"/>
              </a:rPr>
              <a:t>REFERÊNCIAS BIBLIOGRÁFICAS</a:t>
            </a:r>
            <a:r>
              <a:rPr lang="pt-BR" dirty="0"/>
              <a:t/>
            </a:r>
            <a:br>
              <a:rPr lang="pt-BR" dirty="0"/>
            </a:br>
            <a:endParaRPr lang="pt-BR" dirty="0"/>
          </a:p>
        </p:txBody>
      </p:sp>
      <p:sp>
        <p:nvSpPr>
          <p:cNvPr id="3" name="Espaço Reservado para Conteúdo 2"/>
          <p:cNvSpPr>
            <a:spLocks noGrp="1"/>
          </p:cNvSpPr>
          <p:nvPr>
            <p:ph idx="1"/>
          </p:nvPr>
        </p:nvSpPr>
        <p:spPr>
          <a:xfrm>
            <a:off x="457200" y="1268760"/>
            <a:ext cx="8229600" cy="5472608"/>
          </a:xfrm>
        </p:spPr>
        <p:txBody>
          <a:bodyPr>
            <a:normAutofit fontScale="32500" lnSpcReduction="20000"/>
          </a:bodyPr>
          <a:lstStyle/>
          <a:p>
            <a:pPr marL="0" indent="0">
              <a:buNone/>
            </a:pPr>
            <a:r>
              <a:rPr lang="pt-BR" sz="3500" dirty="0"/>
              <a:t>ARAÚJO, Renata </a:t>
            </a:r>
            <a:r>
              <a:rPr lang="pt-BR" sz="3500" dirty="0" err="1"/>
              <a:t>Malcher</a:t>
            </a:r>
            <a:r>
              <a:rPr lang="pt-BR" sz="3500" dirty="0"/>
              <a:t> de. </a:t>
            </a:r>
            <a:r>
              <a:rPr lang="pt-BR" sz="3500" b="1" dirty="0"/>
              <a:t>As cidades da Amazônia no século XVIII: Belém, Macapá e Mazagão</a:t>
            </a:r>
            <a:r>
              <a:rPr lang="pt-BR" sz="3500" dirty="0"/>
              <a:t>. 2. ed. Porto: FAUP/ Publicações-cidade do Porto,1998</a:t>
            </a:r>
          </a:p>
          <a:p>
            <a:pPr marL="0" indent="0">
              <a:buNone/>
            </a:pPr>
            <a:r>
              <a:rPr lang="pt-BR" sz="3500" dirty="0"/>
              <a:t>BENÉVOLO, L. </a:t>
            </a:r>
            <a:r>
              <a:rPr lang="pt-BR" sz="3500" b="1" dirty="0"/>
              <a:t>História da cidade.</a:t>
            </a:r>
            <a:r>
              <a:rPr lang="pt-BR" sz="3500" dirty="0"/>
              <a:t> </a:t>
            </a:r>
            <a:r>
              <a:rPr lang="en-US" sz="3500" dirty="0"/>
              <a:t>São Paulo: </a:t>
            </a:r>
            <a:r>
              <a:rPr lang="en-US" sz="3500" dirty="0" err="1"/>
              <a:t>Perspectiva</a:t>
            </a:r>
            <a:r>
              <a:rPr lang="en-US" sz="3500" dirty="0"/>
              <a:t>, 1983.</a:t>
            </a:r>
            <a:endParaRPr lang="pt-BR" sz="3500" dirty="0"/>
          </a:p>
          <a:p>
            <a:pPr marL="0" indent="0">
              <a:buNone/>
            </a:pPr>
            <a:r>
              <a:rPr lang="en-US" sz="3500" dirty="0"/>
              <a:t> </a:t>
            </a:r>
            <a:endParaRPr lang="pt-BR" sz="3500" dirty="0"/>
          </a:p>
          <a:p>
            <a:pPr marL="0" indent="0">
              <a:buNone/>
            </a:pPr>
            <a:r>
              <a:rPr lang="en-US" sz="3500" dirty="0"/>
              <a:t>BRACHET, C.; THALMEINEROVA, D. </a:t>
            </a:r>
            <a:r>
              <a:rPr lang="en-US" sz="3500" b="1" dirty="0"/>
              <a:t>The handbook for management and restoration of aquatic ecosystems in river and lake basins</a:t>
            </a:r>
            <a:r>
              <a:rPr lang="en-US" sz="3500" dirty="0"/>
              <a:t>. </a:t>
            </a:r>
            <a:r>
              <a:rPr lang="pt-BR" sz="3500" dirty="0" err="1"/>
              <a:t>Europe</a:t>
            </a:r>
            <a:r>
              <a:rPr lang="pt-BR" sz="3500" dirty="0"/>
              <a:t>, 2015.</a:t>
            </a:r>
          </a:p>
          <a:p>
            <a:pPr marL="0" indent="0">
              <a:buNone/>
            </a:pPr>
            <a:r>
              <a:rPr lang="pt-BR" sz="3500" dirty="0"/>
              <a:t>CHOCAT, B. (Coord.). </a:t>
            </a:r>
            <a:r>
              <a:rPr lang="pt-BR" sz="3500" b="1" dirty="0" err="1"/>
              <a:t>Encyclopédie</a:t>
            </a:r>
            <a:r>
              <a:rPr lang="pt-BR" sz="3500" b="1" dirty="0"/>
              <a:t> de </a:t>
            </a:r>
            <a:r>
              <a:rPr lang="pt-BR" sz="3500" b="1" dirty="0" err="1"/>
              <a:t>l’hydrologie</a:t>
            </a:r>
            <a:r>
              <a:rPr lang="pt-BR" sz="3500" b="1" dirty="0"/>
              <a:t> </a:t>
            </a:r>
            <a:r>
              <a:rPr lang="pt-BR" sz="3500" b="1" dirty="0" err="1"/>
              <a:t>urbaine</a:t>
            </a:r>
            <a:r>
              <a:rPr lang="pt-BR" sz="3500" b="1" dirty="0"/>
              <a:t> et de </a:t>
            </a:r>
            <a:r>
              <a:rPr lang="pt-BR" sz="3500" b="1" dirty="0" err="1"/>
              <a:t>l’assainissement</a:t>
            </a:r>
            <a:r>
              <a:rPr lang="pt-BR" sz="3500" b="1" dirty="0"/>
              <a:t>.</a:t>
            </a:r>
            <a:r>
              <a:rPr lang="pt-BR" sz="3500" dirty="0"/>
              <a:t> Paris: Lavoisier, 1997. 1124p</a:t>
            </a:r>
          </a:p>
          <a:p>
            <a:pPr marL="0" indent="0">
              <a:buNone/>
            </a:pPr>
            <a:r>
              <a:rPr lang="pt-BR" sz="3500" dirty="0"/>
              <a:t> </a:t>
            </a:r>
          </a:p>
          <a:p>
            <a:pPr marL="0" indent="0">
              <a:buNone/>
            </a:pPr>
            <a:r>
              <a:rPr lang="pt-BR" sz="3500" dirty="0"/>
              <a:t>COSTA, Lucia M. S. A. </a:t>
            </a:r>
            <a:r>
              <a:rPr lang="pt-BR" sz="3500" b="1" dirty="0"/>
              <a:t>Rios e paisagens urbanas em cidades brasileiras.</a:t>
            </a:r>
            <a:r>
              <a:rPr lang="pt-BR" sz="3500" dirty="0"/>
              <a:t> Rio de Janeiro: Viana &amp; Mosley, </a:t>
            </a:r>
            <a:r>
              <a:rPr lang="pt-BR" sz="3500" dirty="0" err="1"/>
              <a:t>Prourb</a:t>
            </a:r>
            <a:r>
              <a:rPr lang="pt-BR" sz="3500" dirty="0"/>
              <a:t>, 2006, p. 9-15.</a:t>
            </a:r>
          </a:p>
          <a:p>
            <a:pPr marL="0" indent="0">
              <a:buNone/>
            </a:pPr>
            <a:r>
              <a:rPr lang="pt-BR" sz="3500" dirty="0"/>
              <a:t> </a:t>
            </a:r>
          </a:p>
          <a:p>
            <a:pPr marL="0" indent="0">
              <a:buNone/>
            </a:pPr>
            <a:r>
              <a:rPr lang="pt-BR" sz="3500" dirty="0"/>
              <a:t>GONÇALVES, C.W.P. </a:t>
            </a:r>
            <a:r>
              <a:rPr lang="pt-BR" sz="3500" b="1" dirty="0"/>
              <a:t>Amazônia, </a:t>
            </a:r>
            <a:r>
              <a:rPr lang="pt-BR" sz="3500" b="1" dirty="0" err="1"/>
              <a:t>Amazônias</a:t>
            </a:r>
            <a:r>
              <a:rPr lang="pt-BR" sz="3500" b="1" dirty="0"/>
              <a:t>.</a:t>
            </a:r>
            <a:r>
              <a:rPr lang="pt-BR" sz="3500" dirty="0"/>
              <a:t> São Paulo: Contexto, 2001.</a:t>
            </a:r>
          </a:p>
          <a:p>
            <a:pPr marL="0" indent="0">
              <a:buNone/>
            </a:pPr>
            <a:r>
              <a:rPr lang="pt-BR" sz="3500" dirty="0"/>
              <a:t> </a:t>
            </a:r>
          </a:p>
          <a:p>
            <a:pPr marL="0" indent="0">
              <a:buNone/>
            </a:pPr>
            <a:r>
              <a:rPr lang="pt-BR" sz="3500" dirty="0"/>
              <a:t>GORSKY, Maria Cecília Barbieri. </a:t>
            </a:r>
            <a:r>
              <a:rPr lang="pt-BR" sz="3500" b="1" dirty="0"/>
              <a:t>Rios e Cidades: Ruptura e reconciliação. </a:t>
            </a:r>
            <a:r>
              <a:rPr lang="en-US" sz="3500" dirty="0"/>
              <a:t>São Paulo: </a:t>
            </a:r>
            <a:r>
              <a:rPr lang="en-US" sz="3500" dirty="0" err="1"/>
              <a:t>Editora</a:t>
            </a:r>
            <a:r>
              <a:rPr lang="en-US" sz="3500" dirty="0"/>
              <a:t> </a:t>
            </a:r>
            <a:r>
              <a:rPr lang="en-US" sz="3500" dirty="0" err="1"/>
              <a:t>Senac</a:t>
            </a:r>
            <a:r>
              <a:rPr lang="en-US" sz="3500" dirty="0"/>
              <a:t> São Paulo, 2010.</a:t>
            </a:r>
            <a:endParaRPr lang="pt-BR" sz="3500" dirty="0"/>
          </a:p>
          <a:p>
            <a:pPr marL="0" indent="0">
              <a:buNone/>
            </a:pPr>
            <a:r>
              <a:rPr lang="en-US" sz="3500" dirty="0"/>
              <a:t> </a:t>
            </a:r>
            <a:endParaRPr lang="pt-BR" sz="3500" dirty="0"/>
          </a:p>
          <a:p>
            <a:pPr marL="0" indent="0">
              <a:buNone/>
            </a:pPr>
            <a:r>
              <a:rPr lang="en-US" sz="3500" dirty="0"/>
              <a:t>KONDOLF, G. M.; DOWNS, P. W. Catchment Approach to Planning Channel Restoration. In: BROOKES, A.; SHIELDS JR., F. D. (Ed</a:t>
            </a:r>
            <a:r>
              <a:rPr lang="en-US" sz="3500" b="1" dirty="0"/>
              <a:t>.). River Channel Restoration: Guiding Principles for Sustainable Projects.</a:t>
            </a:r>
            <a:r>
              <a:rPr lang="en-US" sz="3500" dirty="0"/>
              <a:t> </a:t>
            </a:r>
            <a:r>
              <a:rPr lang="pt-BR" sz="3500" dirty="0" err="1"/>
              <a:t>Chichester</a:t>
            </a:r>
            <a:r>
              <a:rPr lang="pt-BR" sz="3500" dirty="0"/>
              <a:t>: John </a:t>
            </a:r>
            <a:r>
              <a:rPr lang="pt-BR" sz="3500" dirty="0" err="1"/>
              <a:t>Wiley</a:t>
            </a:r>
            <a:r>
              <a:rPr lang="pt-BR" sz="3500" dirty="0"/>
              <a:t> &amp; Sons, 1996. p. 129-148.</a:t>
            </a:r>
          </a:p>
          <a:p>
            <a:pPr marL="0" indent="0">
              <a:buNone/>
            </a:pPr>
            <a:r>
              <a:rPr lang="pt-BR" sz="3500" dirty="0"/>
              <a:t> </a:t>
            </a:r>
          </a:p>
          <a:p>
            <a:pPr marL="0" indent="0">
              <a:buNone/>
            </a:pPr>
            <a:r>
              <a:rPr lang="pt-BR" sz="3500" dirty="0"/>
              <a:t>LEFEBVRE, H. </a:t>
            </a:r>
            <a:r>
              <a:rPr lang="pt-BR" sz="3500" i="1" dirty="0"/>
              <a:t>Espaço e política</a:t>
            </a:r>
            <a:r>
              <a:rPr lang="pt-BR" sz="3500" dirty="0"/>
              <a:t>. Belo Horizonte: EDUFMG, 2006.</a:t>
            </a:r>
          </a:p>
          <a:p>
            <a:pPr marL="0" indent="0">
              <a:buNone/>
            </a:pPr>
            <a:r>
              <a:rPr lang="pt-BR" sz="3500" dirty="0"/>
              <a:t> </a:t>
            </a:r>
          </a:p>
          <a:p>
            <a:pPr marL="0" indent="0">
              <a:buNone/>
            </a:pPr>
            <a:r>
              <a:rPr lang="pt-BR" sz="3500" dirty="0"/>
              <a:t>_____. </a:t>
            </a:r>
            <a:r>
              <a:rPr lang="pt-BR" sz="3500" i="1" dirty="0"/>
              <a:t>O direito a cidade. </a:t>
            </a:r>
            <a:r>
              <a:rPr lang="pt-BR" sz="3500" dirty="0"/>
              <a:t>São Paulo: Centauros, 2001.</a:t>
            </a:r>
          </a:p>
          <a:p>
            <a:pPr marL="0" indent="0">
              <a:buNone/>
            </a:pPr>
            <a:r>
              <a:rPr lang="pt-BR" sz="3500" dirty="0"/>
              <a:t> </a:t>
            </a:r>
          </a:p>
          <a:p>
            <a:pPr marL="0" indent="0">
              <a:buNone/>
            </a:pPr>
            <a:r>
              <a:rPr lang="en-US" sz="3500" dirty="0"/>
              <a:t>MANN, R. </a:t>
            </a:r>
            <a:r>
              <a:rPr lang="en-US" sz="3500" b="1" dirty="0"/>
              <a:t>Rivers in the City</a:t>
            </a:r>
            <a:r>
              <a:rPr lang="en-US" sz="3500" dirty="0"/>
              <a:t>. </a:t>
            </a:r>
            <a:r>
              <a:rPr lang="pt-BR" sz="3500" dirty="0"/>
              <a:t>Nova Iorque, </a:t>
            </a:r>
            <a:r>
              <a:rPr lang="pt-BR" sz="3500" dirty="0" err="1"/>
              <a:t>Praeger</a:t>
            </a:r>
            <a:r>
              <a:rPr lang="pt-BR" sz="3500" dirty="0"/>
              <a:t> </a:t>
            </a:r>
            <a:r>
              <a:rPr lang="pt-BR" sz="3500" dirty="0" err="1"/>
              <a:t>Publishers</a:t>
            </a:r>
            <a:r>
              <a:rPr lang="pt-BR" sz="3500" dirty="0"/>
              <a:t>, 1973.</a:t>
            </a:r>
          </a:p>
          <a:p>
            <a:pPr marL="0" indent="0">
              <a:buNone/>
            </a:pPr>
            <a:r>
              <a:rPr lang="pt-BR" sz="3500" dirty="0"/>
              <a:t> </a:t>
            </a:r>
          </a:p>
          <a:p>
            <a:pPr marL="0" indent="0">
              <a:buNone/>
            </a:pPr>
            <a:r>
              <a:rPr lang="pt-BR" sz="3500" dirty="0"/>
              <a:t>MARCONDES, M. </a:t>
            </a:r>
            <a:r>
              <a:rPr lang="pt-BR" sz="3500" b="1" dirty="0"/>
              <a:t>Cidade e Natureza: proteção dos mananciais e exclusão social</a:t>
            </a:r>
            <a:r>
              <a:rPr lang="pt-BR" sz="3500" dirty="0"/>
              <a:t>. São Paulo: Edusp, 1999.</a:t>
            </a:r>
          </a:p>
          <a:p>
            <a:pPr marL="0" indent="0">
              <a:buNone/>
            </a:pPr>
            <a:r>
              <a:rPr lang="pt-BR" sz="3500" dirty="0"/>
              <a:t> </a:t>
            </a:r>
          </a:p>
          <a:p>
            <a:pPr marL="0" indent="0">
              <a:buNone/>
            </a:pPr>
            <a:r>
              <a:rPr lang="pt-BR" sz="3500" dirty="0"/>
              <a:t>PORATH, S. L. </a:t>
            </a:r>
            <a:r>
              <a:rPr lang="pt-BR" sz="3500" b="1" dirty="0"/>
              <a:t>A paisagem dos rios urbanos: a presença do Rio Itajaí-Açu na cidade de Blumenau</a:t>
            </a:r>
            <a:r>
              <a:rPr lang="pt-BR" sz="3500" dirty="0"/>
              <a:t>. Blumenau, 2003.</a:t>
            </a:r>
          </a:p>
          <a:p>
            <a:pPr marL="0" indent="0">
              <a:buNone/>
            </a:pPr>
            <a:r>
              <a:rPr lang="pt-BR" sz="3500" b="1" dirty="0"/>
              <a:t> </a:t>
            </a:r>
            <a:endParaRPr lang="pt-BR" sz="3500" dirty="0"/>
          </a:p>
          <a:p>
            <a:pPr marL="0" indent="0">
              <a:buNone/>
            </a:pPr>
            <a:r>
              <a:rPr lang="pt-BR" sz="3500" dirty="0"/>
              <a:t>PLANO DE INTERVENÇÃO NA ORLA FLUVIAL DO MUNICÍPIO DE MACAPÁ - Projeto de Gestão Integrada da Orla Marítima - Projeto Orla.</a:t>
            </a:r>
          </a:p>
          <a:p>
            <a:pPr marL="0" indent="0">
              <a:buNone/>
            </a:pPr>
            <a:r>
              <a:rPr lang="pt-BR" sz="3500" dirty="0"/>
              <a:t>REYNOSO, A. E. G. et al</a:t>
            </a:r>
            <a:r>
              <a:rPr lang="pt-BR" sz="3500" b="1" dirty="0"/>
              <a:t>. </a:t>
            </a:r>
            <a:r>
              <a:rPr lang="pt-BR" sz="3500" b="1" dirty="0" err="1"/>
              <a:t>Rescate</a:t>
            </a:r>
            <a:r>
              <a:rPr lang="pt-BR" sz="3500" b="1" dirty="0"/>
              <a:t> de rios urbanos: </a:t>
            </a:r>
            <a:r>
              <a:rPr lang="pt-BR" sz="3500" b="1" dirty="0" err="1"/>
              <a:t>propuestas</a:t>
            </a:r>
            <a:r>
              <a:rPr lang="pt-BR" sz="3500" b="1" dirty="0"/>
              <a:t> </a:t>
            </a:r>
            <a:r>
              <a:rPr lang="pt-BR" sz="3500" b="1" dirty="0" err="1"/>
              <a:t>conceptuales</a:t>
            </a:r>
            <a:r>
              <a:rPr lang="pt-BR" sz="3500" b="1" dirty="0"/>
              <a:t> y metodológicas para </a:t>
            </a:r>
            <a:r>
              <a:rPr lang="pt-BR" sz="3500" b="1" dirty="0" err="1"/>
              <a:t>la</a:t>
            </a:r>
            <a:r>
              <a:rPr lang="pt-BR" sz="3500" b="1" dirty="0"/>
              <a:t> </a:t>
            </a:r>
            <a:r>
              <a:rPr lang="pt-BR" sz="3500" b="1" dirty="0" err="1"/>
              <a:t>restauración</a:t>
            </a:r>
            <a:r>
              <a:rPr lang="pt-BR" sz="3500" b="1" dirty="0"/>
              <a:t> y </a:t>
            </a:r>
            <a:r>
              <a:rPr lang="pt-BR" sz="3500" b="1" dirty="0" err="1"/>
              <a:t>rehabilitación</a:t>
            </a:r>
            <a:r>
              <a:rPr lang="pt-BR" sz="3500" b="1" dirty="0"/>
              <a:t> de </a:t>
            </a:r>
            <a:r>
              <a:rPr lang="pt-BR" sz="3500" b="1" dirty="0" err="1"/>
              <a:t>ríos</a:t>
            </a:r>
            <a:r>
              <a:rPr lang="pt-BR" sz="3500" dirty="0"/>
              <a:t>. México: </a:t>
            </a:r>
            <a:r>
              <a:rPr lang="pt-BR" sz="3500" dirty="0" err="1"/>
              <a:t>Universidad</a:t>
            </a:r>
            <a:r>
              <a:rPr lang="pt-BR" sz="3500" dirty="0"/>
              <a:t> Nacional Autónoma de México, 2010. 109p.</a:t>
            </a:r>
          </a:p>
          <a:p>
            <a:r>
              <a:rPr lang="pt-BR" dirty="0"/>
              <a:t> </a:t>
            </a:r>
          </a:p>
          <a:p>
            <a:pPr marL="0" indent="0">
              <a:buNone/>
            </a:pPr>
            <a:endParaRPr lang="pt-BR" dirty="0"/>
          </a:p>
        </p:txBody>
      </p:sp>
    </p:spTree>
    <p:extLst>
      <p:ext uri="{BB962C8B-B14F-4D97-AF65-F5344CB8AC3E}">
        <p14:creationId xmlns:p14="http://schemas.microsoft.com/office/powerpoint/2010/main" val="3207781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pPr marL="0" indent="0" algn="ctr">
              <a:buNone/>
            </a:pPr>
            <a:endParaRPr lang="pt-BR" dirty="0" smtClean="0"/>
          </a:p>
          <a:p>
            <a:pPr marL="0" indent="0" algn="ctr">
              <a:buNone/>
            </a:pPr>
            <a:endParaRPr lang="pt-BR" dirty="0"/>
          </a:p>
          <a:p>
            <a:pPr marL="0" indent="0" algn="ctr">
              <a:buNone/>
            </a:pPr>
            <a:r>
              <a:rPr lang="pt-BR" sz="6000" dirty="0" smtClean="0">
                <a:latin typeface="Tw Cen MT" panose="020B0602020104020603" pitchFamily="34" charset="0"/>
              </a:rPr>
              <a:t>Obrigada!</a:t>
            </a:r>
            <a:endParaRPr lang="pt-BR" sz="6000" dirty="0">
              <a:latin typeface="Tw Cen MT" panose="020B0602020104020603" pitchFamily="34" charset="0"/>
            </a:endParaRPr>
          </a:p>
        </p:txBody>
      </p:sp>
    </p:spTree>
    <p:extLst>
      <p:ext uri="{BB962C8B-B14F-4D97-AF65-F5344CB8AC3E}">
        <p14:creationId xmlns:p14="http://schemas.microsoft.com/office/powerpoint/2010/main" val="543483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564672"/>
          </a:xfrm>
        </p:spPr>
        <p:txBody>
          <a:bodyPr>
            <a:normAutofit/>
          </a:bodyPr>
          <a:lstStyle/>
          <a:p>
            <a:pPr marL="342900" indent="-342900">
              <a:buFont typeface="Arial" panose="020B0604020202020204" pitchFamily="34" charset="0"/>
              <a:buChar char="•"/>
            </a:pPr>
            <a:r>
              <a:rPr lang="pt-BR" sz="2000" dirty="0" smtClean="0">
                <a:solidFill>
                  <a:schemeClr val="tx1"/>
                </a:solidFill>
              </a:rPr>
              <a:t>Identificação </a:t>
            </a:r>
            <a:r>
              <a:rPr lang="pt-BR" sz="2000" dirty="0">
                <a:solidFill>
                  <a:schemeClr val="tx1"/>
                </a:solidFill>
              </a:rPr>
              <a:t>dos </a:t>
            </a:r>
            <a:r>
              <a:rPr lang="pt-BR" sz="2000" dirty="0" smtClean="0">
                <a:solidFill>
                  <a:schemeClr val="tx1"/>
                </a:solidFill>
              </a:rPr>
              <a:t>elementos históricos no </a:t>
            </a:r>
            <a:r>
              <a:rPr lang="pt-BR" sz="2000" dirty="0">
                <a:solidFill>
                  <a:schemeClr val="tx1"/>
                </a:solidFill>
              </a:rPr>
              <a:t>entorno </a:t>
            </a:r>
            <a:r>
              <a:rPr lang="pt-BR" sz="2000" dirty="0" smtClean="0">
                <a:solidFill>
                  <a:schemeClr val="tx1"/>
                </a:solidFill>
              </a:rPr>
              <a:t>do Igarapé das Mulheres:</a:t>
            </a:r>
            <a:endParaRPr lang="pt-BR" sz="2000" dirty="0">
              <a:solidFill>
                <a:schemeClr val="tx1"/>
              </a:solidFill>
            </a:endParaRPr>
          </a:p>
        </p:txBody>
      </p:sp>
      <p:sp>
        <p:nvSpPr>
          <p:cNvPr id="3" name="Espaço Reservado para Conteúdo 2"/>
          <p:cNvSpPr>
            <a:spLocks noGrp="1"/>
          </p:cNvSpPr>
          <p:nvPr>
            <p:ph idx="1"/>
          </p:nvPr>
        </p:nvSpPr>
        <p:spPr/>
        <p:txBody>
          <a:bodyPr/>
          <a:lstStyle/>
          <a:p>
            <a:endParaRPr lang="pt-BR"/>
          </a:p>
        </p:txBody>
      </p:sp>
      <p:pic>
        <p:nvPicPr>
          <p:cNvPr id="7" name="Imagem 6" descr="C:\Users\Marcela\Desktop\MAPAS\mapa ger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00808"/>
            <a:ext cx="8208912" cy="4752528"/>
          </a:xfrm>
          <a:prstGeom prst="rect">
            <a:avLst/>
          </a:prstGeom>
          <a:noFill/>
          <a:ln>
            <a:noFill/>
          </a:ln>
        </p:spPr>
      </p:pic>
      <p:sp>
        <p:nvSpPr>
          <p:cNvPr id="4" name="CaixaDeTexto 3"/>
          <p:cNvSpPr txBox="1"/>
          <p:nvPr/>
        </p:nvSpPr>
        <p:spPr>
          <a:xfrm>
            <a:off x="827584" y="1340768"/>
            <a:ext cx="7560840" cy="615553"/>
          </a:xfrm>
          <a:prstGeom prst="rect">
            <a:avLst/>
          </a:prstGeom>
          <a:noFill/>
        </p:spPr>
        <p:txBody>
          <a:bodyPr wrap="square" rtlCol="0">
            <a:spAutoFit/>
          </a:bodyPr>
          <a:lstStyle/>
          <a:p>
            <a:pPr algn="ctr"/>
            <a:r>
              <a:rPr lang="pt-BR" sz="1600" b="1" dirty="0">
                <a:latin typeface="Tw Cen MT" panose="020B0602020104020603" pitchFamily="34" charset="0"/>
              </a:rPr>
              <a:t>Figura 40 </a:t>
            </a:r>
            <a:r>
              <a:rPr lang="pt-BR" sz="1600" dirty="0">
                <a:latin typeface="Tw Cen MT" panose="020B0602020104020603" pitchFamily="34" charset="0"/>
              </a:rPr>
              <a:t>- Identificação dos pontos no entorno ao Igarapé.</a:t>
            </a:r>
          </a:p>
          <a:p>
            <a:pPr algn="ctr"/>
            <a:endParaRPr lang="pt-BR" dirty="0"/>
          </a:p>
        </p:txBody>
      </p:sp>
      <p:sp>
        <p:nvSpPr>
          <p:cNvPr id="5" name="CaixaDeTexto 4"/>
          <p:cNvSpPr txBox="1"/>
          <p:nvPr/>
        </p:nvSpPr>
        <p:spPr>
          <a:xfrm>
            <a:off x="827584" y="6453336"/>
            <a:ext cx="7416824" cy="646331"/>
          </a:xfrm>
          <a:prstGeom prst="rect">
            <a:avLst/>
          </a:prstGeom>
          <a:noFill/>
        </p:spPr>
        <p:txBody>
          <a:bodyPr wrap="square" rtlCol="0">
            <a:spAutoFit/>
          </a:bodyPr>
          <a:lstStyle/>
          <a:p>
            <a:pPr algn="ctr"/>
            <a:r>
              <a:rPr lang="pt-BR" sz="1600" b="1" dirty="0">
                <a:latin typeface="Tw Cen MT" panose="020B0602020104020603" pitchFamily="34" charset="0"/>
              </a:rPr>
              <a:t>Fonte: </a:t>
            </a:r>
            <a:r>
              <a:rPr lang="pt-BR" sz="1600" dirty="0">
                <a:latin typeface="Tw Cen MT" panose="020B0602020104020603" pitchFamily="34" charset="0"/>
              </a:rPr>
              <a:t>Google </a:t>
            </a:r>
            <a:r>
              <a:rPr lang="pt-BR" sz="1600" dirty="0" err="1">
                <a:latin typeface="Tw Cen MT" panose="020B0602020104020603" pitchFamily="34" charset="0"/>
              </a:rPr>
              <a:t>Maps</a:t>
            </a:r>
            <a:r>
              <a:rPr lang="pt-BR" sz="1600" dirty="0">
                <a:latin typeface="Tw Cen MT" panose="020B0602020104020603" pitchFamily="34" charset="0"/>
              </a:rPr>
              <a:t>, 2017. Adaptado pela autora</a:t>
            </a:r>
            <a:r>
              <a:rPr lang="pt-BR" dirty="0"/>
              <a:t>.</a:t>
            </a:r>
          </a:p>
          <a:p>
            <a:pPr algn="ctr"/>
            <a:endParaRPr lang="pt-BR" dirty="0"/>
          </a:p>
        </p:txBody>
      </p:sp>
    </p:spTree>
    <p:extLst>
      <p:ext uri="{BB962C8B-B14F-4D97-AF65-F5344CB8AC3E}">
        <p14:creationId xmlns:p14="http://schemas.microsoft.com/office/powerpoint/2010/main" val="40967320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332656"/>
            <a:ext cx="8229600" cy="1143000"/>
          </a:xfrm>
        </p:spPr>
        <p:txBody>
          <a:bodyPr>
            <a:normAutofit/>
          </a:bodyPr>
          <a:lstStyle/>
          <a:p>
            <a:r>
              <a:rPr lang="pt-BR" sz="2000" b="1" dirty="0" smtClean="0">
                <a:solidFill>
                  <a:schemeClr val="tx1"/>
                </a:solidFill>
                <a:latin typeface="Tw Cen MT" panose="020B0602020104020603" pitchFamily="34" charset="0"/>
              </a:rPr>
              <a:t>2 - METODOLOGIA UTILIZADA</a:t>
            </a:r>
            <a:endParaRPr lang="pt-BR" sz="2000" b="1" dirty="0">
              <a:solidFill>
                <a:schemeClr val="tx1"/>
              </a:solidFill>
              <a:latin typeface="Tw Cen MT" panose="020B0602020104020603" pitchFamily="34" charset="0"/>
            </a:endParaRP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574508360"/>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861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404664"/>
            <a:ext cx="8229600" cy="1143000"/>
          </a:xfrm>
        </p:spPr>
        <p:txBody>
          <a:bodyPr>
            <a:normAutofit/>
          </a:bodyPr>
          <a:lstStyle/>
          <a:p>
            <a:r>
              <a:rPr lang="pt-BR" sz="2000" b="1" dirty="0" smtClean="0">
                <a:solidFill>
                  <a:schemeClr val="tx1"/>
                </a:solidFill>
                <a:latin typeface="Tw Cen MT" panose="020B0602020104020603" pitchFamily="34" charset="0"/>
              </a:rPr>
              <a:t>3 – FUNDAMENTAÇÃO TEÓRICA</a:t>
            </a:r>
            <a:endParaRPr lang="pt-BR" sz="2000" b="1" dirty="0">
              <a:solidFill>
                <a:schemeClr val="tx1"/>
              </a:solidFill>
              <a:latin typeface="Tw Cen MT" panose="020B0602020104020603" pitchFamily="34" charset="0"/>
            </a:endParaRPr>
          </a:p>
        </p:txBody>
      </p:sp>
      <p:graphicFrame>
        <p:nvGraphicFramePr>
          <p:cNvPr id="6" name="Espaço Reservado para Conteúdo 5"/>
          <p:cNvGraphicFramePr>
            <a:graphicFrameLocks noGrp="1"/>
          </p:cNvGraphicFramePr>
          <p:nvPr>
            <p:ph idx="1"/>
            <p:extLst>
              <p:ext uri="{D42A27DB-BD31-4B8C-83A1-F6EECF244321}">
                <p14:modId xmlns:p14="http://schemas.microsoft.com/office/powerpoint/2010/main" val="3833278131"/>
              </p:ext>
            </p:extLst>
          </p:nvPr>
        </p:nvGraphicFramePr>
        <p:xfrm>
          <a:off x="457200" y="1772817"/>
          <a:ext cx="8363272" cy="4551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1562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124744"/>
            <a:ext cx="8229600" cy="5256584"/>
          </a:xfrm>
        </p:spPr>
        <p:txBody>
          <a:bodyPr>
            <a:normAutofit/>
          </a:bodyPr>
          <a:lstStyle/>
          <a:p>
            <a:pPr marL="0" lvl="0" indent="0">
              <a:buNone/>
            </a:pPr>
            <a:r>
              <a:rPr lang="pt-BR" sz="1600" b="1" dirty="0">
                <a:latin typeface="Tw Cen MT" panose="020B0602020104020603" pitchFamily="34" charset="0"/>
              </a:rPr>
              <a:t>O Rio e a Cidade</a:t>
            </a:r>
          </a:p>
          <a:p>
            <a:pPr algn="just"/>
            <a:r>
              <a:rPr lang="pt-BR" sz="1600" dirty="0" smtClean="0">
                <a:latin typeface="Tw Cen MT" panose="020B0602020104020603" pitchFamily="34" charset="0"/>
              </a:rPr>
              <a:t>[...] </a:t>
            </a:r>
            <a:r>
              <a:rPr lang="pt-BR" sz="1600" dirty="0">
                <a:latin typeface="Tw Cen MT" panose="020B0602020104020603" pitchFamily="34" charset="0"/>
              </a:rPr>
              <a:t>É, portanto, a partir de rios - grandes, médios, ou ainda pequenos cursos d'água- que muitos núcleos urbanos [...] vão surgir. Os rios tinham muito a oferecer, além de água: controle do território, alimentos, possibilidade de circulação de pessoas e bens, energia hidráulica, lazer, entre tantos outros. E desta forma as paisagens fluviais foram paulatinamente se transformando também em paisagens urbanas (COSTA, 2006, p. 10</a:t>
            </a:r>
            <a:r>
              <a:rPr lang="pt-BR" sz="1600" dirty="0" smtClean="0">
                <a:latin typeface="Tw Cen MT" panose="020B0602020104020603" pitchFamily="34" charset="0"/>
              </a:rPr>
              <a:t>).</a:t>
            </a:r>
          </a:p>
          <a:p>
            <a:pPr algn="just"/>
            <a:endParaRPr lang="pt-BR" sz="1600" dirty="0" smtClean="0"/>
          </a:p>
          <a:p>
            <a:pPr marL="0" lvl="0" indent="0">
              <a:buNone/>
            </a:pPr>
            <a:r>
              <a:rPr lang="pt-BR" sz="1600" b="1" dirty="0">
                <a:latin typeface="Tw Cen MT" panose="020B0602020104020603" pitchFamily="34" charset="0"/>
              </a:rPr>
              <a:t>A Cidade e o Rio no contexto amazônico</a:t>
            </a:r>
          </a:p>
          <a:p>
            <a:pPr algn="just"/>
            <a:r>
              <a:rPr lang="pt-BR" sz="1600" dirty="0" smtClean="0">
                <a:latin typeface="Tw Cen MT" panose="020B0602020104020603" pitchFamily="34" charset="0"/>
              </a:rPr>
              <a:t>Uma </a:t>
            </a:r>
            <a:r>
              <a:rPr lang="pt-BR" sz="1600" dirty="0">
                <a:latin typeface="Tw Cen MT" panose="020B0602020104020603" pitchFamily="34" charset="0"/>
              </a:rPr>
              <a:t>caracterização das cidades ribeirinhas feitas, de acordo com Trindade Junior. et al. (2008) é de que estão localizadas às margens dos rios; são pequenas tanto em demografia como em extensão territorial; são de abrangência local; apresentam características tradicionais, no sentido do ordenamento espacial, da produção econômico e relações socioculturais.</a:t>
            </a:r>
            <a:r>
              <a:rPr lang="pt-BR" sz="1600" b="1" dirty="0">
                <a:latin typeface="Tw Cen MT" panose="020B0602020104020603" pitchFamily="34" charset="0"/>
              </a:rPr>
              <a:t> </a:t>
            </a:r>
            <a:endParaRPr lang="pt-BR" sz="1600" dirty="0">
              <a:latin typeface="Tw Cen MT" panose="020B0602020104020603" pitchFamily="34" charset="0"/>
            </a:endParaRPr>
          </a:p>
          <a:p>
            <a:endParaRPr lang="pt-BR" sz="1600" dirty="0" smtClean="0"/>
          </a:p>
          <a:p>
            <a:endParaRPr lang="pt-BR" sz="1800" dirty="0"/>
          </a:p>
          <a:p>
            <a:pPr lvl="0"/>
            <a:endParaRPr lang="pt-BR" sz="1800" b="1" dirty="0">
              <a:latin typeface="Tw Cen MT" panose="020B0602020104020603" pitchFamily="34" charset="0"/>
            </a:endParaRPr>
          </a:p>
          <a:p>
            <a:endParaRPr lang="pt-BR" dirty="0"/>
          </a:p>
        </p:txBody>
      </p:sp>
    </p:spTree>
    <p:extLst>
      <p:ext uri="{BB962C8B-B14F-4D97-AF65-F5344CB8AC3E}">
        <p14:creationId xmlns:p14="http://schemas.microsoft.com/office/powerpoint/2010/main" val="2933294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836712"/>
            <a:ext cx="8229600" cy="5760640"/>
          </a:xfrm>
        </p:spPr>
        <p:txBody>
          <a:bodyPr>
            <a:normAutofit/>
          </a:bodyPr>
          <a:lstStyle/>
          <a:p>
            <a:pPr marL="0" lvl="0" indent="0">
              <a:buNone/>
            </a:pPr>
            <a:r>
              <a:rPr lang="pt-BR" sz="1600" b="1" dirty="0">
                <a:latin typeface="Tw Cen MT" panose="020B0602020104020603" pitchFamily="34" charset="0"/>
              </a:rPr>
              <a:t>O Rio Amazonas e Macapá</a:t>
            </a:r>
          </a:p>
          <a:p>
            <a:pPr algn="just"/>
            <a:r>
              <a:rPr lang="pt-BR" sz="1600" dirty="0">
                <a:latin typeface="Tw Cen MT" panose="020B0602020104020603" pitchFamily="34" charset="0"/>
              </a:rPr>
              <a:t>Em se tratando da cidade de Macapá os registros históricos apontam como proposito de sua fundamentação a defesa do território, na qual o rio Amazonas foi percebido como estratégico e por isso a Fortaleza São José de Macapá foi construída na sua margem para impedir a invasão da região por estrangeiros. (TOSTES, 2017)</a:t>
            </a:r>
          </a:p>
          <a:p>
            <a:pPr algn="just"/>
            <a:r>
              <a:rPr lang="pt-BR" sz="1600" dirty="0">
                <a:latin typeface="Tw Cen MT" panose="020B0602020104020603" pitchFamily="34" charset="0"/>
              </a:rPr>
              <a:t>Desde sua formação Macapá possui uma forte conexão com o rio marcada tanto na sua estrutura física quanto posteriormente na relação comercial que se desenvolveu com o estado do Pará, pois nesse período simbolicamente o rio Amazonas exercia de forma exclusiva o papel de caminho, por onde circulavam pessoas e mercadorias que na chegada atracava no Trapiche Eliezer Levy. (TOSTES, FEIJÃO &amp; MOURA, 2017, p. 173</a:t>
            </a:r>
            <a:r>
              <a:rPr lang="pt-BR" sz="1600" dirty="0" smtClean="0">
                <a:latin typeface="Tw Cen MT" panose="020B0602020104020603" pitchFamily="34" charset="0"/>
              </a:rPr>
              <a:t>)</a:t>
            </a:r>
          </a:p>
          <a:p>
            <a:pPr algn="just"/>
            <a:endParaRPr lang="pt-BR" sz="1600" dirty="0" smtClean="0">
              <a:latin typeface="Tw Cen MT" panose="020B0602020104020603" pitchFamily="34" charset="0"/>
            </a:endParaRPr>
          </a:p>
          <a:p>
            <a:pPr marL="0" indent="0">
              <a:buNone/>
            </a:pPr>
            <a:r>
              <a:rPr lang="pt-BR" sz="1600" b="1" dirty="0" smtClean="0">
                <a:latin typeface="Tw Cen MT" panose="020B0602020104020603" pitchFamily="34" charset="0"/>
              </a:rPr>
              <a:t>A foz como ponto de conexão</a:t>
            </a:r>
            <a:endParaRPr lang="pt-BR" sz="1600" b="1" dirty="0">
              <a:latin typeface="Tw Cen MT" panose="020B0602020104020603" pitchFamily="34" charset="0"/>
            </a:endParaRPr>
          </a:p>
          <a:p>
            <a:pPr algn="just"/>
            <a:r>
              <a:rPr lang="pt-BR" sz="1600" dirty="0">
                <a:latin typeface="Tw Cen MT" panose="020B0602020104020603" pitchFamily="34" charset="0"/>
              </a:rPr>
              <a:t>O Igarapé das Mulheres assume papel de importante conector do meio urbano, fazendo a ligação entre a capital Macapá e outras localidades das proximidades. Essa dinâmica do transporte fluvial inter-regional caracteriza-se como um componente socioeconômico essencial para a vida ribeirinha, principalmente se for considerado que o perfil dos usuários deste serviço é composto por pessoas que tem na grande maioria das vezes, o fluvial como a única forma de transporte, sendo assim uma necessidade básica da população desta região.</a:t>
            </a:r>
          </a:p>
        </p:txBody>
      </p:sp>
    </p:spTree>
    <p:extLst>
      <p:ext uri="{BB962C8B-B14F-4D97-AF65-F5344CB8AC3E}">
        <p14:creationId xmlns:p14="http://schemas.microsoft.com/office/powerpoint/2010/main" val="3507052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4088"/>
            <a:ext cx="8229600" cy="780696"/>
          </a:xfrm>
        </p:spPr>
        <p:txBody>
          <a:bodyPr>
            <a:normAutofit/>
          </a:bodyPr>
          <a:lstStyle/>
          <a:p>
            <a:r>
              <a:rPr lang="pt-BR" sz="2000" b="1" dirty="0" smtClean="0">
                <a:solidFill>
                  <a:schemeClr val="tx1"/>
                </a:solidFill>
                <a:latin typeface="Tw Cen MT" panose="020B0602020104020603" pitchFamily="34" charset="0"/>
              </a:rPr>
              <a:t>4 - HISTÓRICO DO BAIRRO</a:t>
            </a:r>
            <a:r>
              <a:rPr lang="pt-BR" sz="2000" dirty="0"/>
              <a:t/>
            </a:r>
            <a:br>
              <a:rPr lang="pt-BR" sz="2000" dirty="0"/>
            </a:br>
            <a:endParaRPr lang="pt-BR" sz="2000" dirty="0">
              <a:solidFill>
                <a:schemeClr val="tx1"/>
              </a:solidFill>
              <a:latin typeface="Tw Cen MT" panose="020B0602020104020603" pitchFamily="34" charset="0"/>
            </a:endParaRPr>
          </a:p>
        </p:txBody>
      </p:sp>
      <p:sp>
        <p:nvSpPr>
          <p:cNvPr id="3" name="Espaço Reservado para Conteúdo 2"/>
          <p:cNvSpPr>
            <a:spLocks noGrp="1"/>
          </p:cNvSpPr>
          <p:nvPr>
            <p:ph idx="1"/>
          </p:nvPr>
        </p:nvSpPr>
        <p:spPr>
          <a:xfrm>
            <a:off x="467544" y="1412776"/>
            <a:ext cx="8229600" cy="4389120"/>
          </a:xfrm>
        </p:spPr>
        <p:txBody>
          <a:bodyPr/>
          <a:lstStyle/>
          <a:p>
            <a:r>
              <a:rPr lang="pt-BR" sz="1600" dirty="0"/>
              <a:t>O processo de ocupação das vias marginais do Igarapé das Mulheres (atual Perpétuo Socorro) iniciou-se na época do antigo Território do Amapá na década de 40, foi um dos primeiros bairros de Macapá juntamente com os bairros do Trem, Centro, Beirol e Laguinho. (TOSTES, 2009)</a:t>
            </a:r>
          </a:p>
          <a:p>
            <a:endParaRPr lang="pt-BR" dirty="0"/>
          </a:p>
        </p:txBody>
      </p:sp>
      <p:pic>
        <p:nvPicPr>
          <p:cNvPr id="4" name="Imagem 3"/>
          <p:cNvPicPr/>
          <p:nvPr/>
        </p:nvPicPr>
        <p:blipFill>
          <a:blip r:embed="rId2">
            <a:extLst>
              <a:ext uri="{28A0092B-C50C-407E-A947-70E740481C1C}">
                <a14:useLocalDpi xmlns:a14="http://schemas.microsoft.com/office/drawing/2010/main" val="0"/>
              </a:ext>
            </a:extLst>
          </a:blip>
          <a:srcRect/>
          <a:stretch>
            <a:fillRect/>
          </a:stretch>
        </p:blipFill>
        <p:spPr bwMode="auto">
          <a:xfrm>
            <a:off x="4883928" y="3284984"/>
            <a:ext cx="4255136" cy="2880320"/>
          </a:xfrm>
          <a:prstGeom prst="rect">
            <a:avLst/>
          </a:prstGeom>
          <a:noFill/>
          <a:ln>
            <a:noFill/>
          </a:ln>
        </p:spPr>
      </p:pic>
      <p:pic>
        <p:nvPicPr>
          <p:cNvPr id="5" name="Imagem 4" descr="C:\Users\Marcela\Desktop\FOTOS HISTÓRICAS\Vista Aérea de Macapáess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175213"/>
            <a:ext cx="4211444" cy="3206115"/>
          </a:xfrm>
          <a:prstGeom prst="rect">
            <a:avLst/>
          </a:prstGeom>
          <a:noFill/>
          <a:ln>
            <a:noFill/>
          </a:ln>
        </p:spPr>
      </p:pic>
      <p:sp>
        <p:nvSpPr>
          <p:cNvPr id="6" name="CaixaDeTexto 5"/>
          <p:cNvSpPr txBox="1"/>
          <p:nvPr/>
        </p:nvSpPr>
        <p:spPr>
          <a:xfrm>
            <a:off x="251520" y="2564904"/>
            <a:ext cx="4392488" cy="861774"/>
          </a:xfrm>
          <a:prstGeom prst="rect">
            <a:avLst/>
          </a:prstGeom>
          <a:noFill/>
        </p:spPr>
        <p:txBody>
          <a:bodyPr wrap="square" rtlCol="0">
            <a:spAutoFit/>
          </a:bodyPr>
          <a:lstStyle/>
          <a:p>
            <a:pPr algn="ctr"/>
            <a:r>
              <a:rPr lang="pt-BR" sz="1600" b="1" dirty="0">
                <a:latin typeface="Tw Cen MT" panose="020B0602020104020603" pitchFamily="34" charset="0"/>
              </a:rPr>
              <a:t>Figura </a:t>
            </a:r>
            <a:r>
              <a:rPr lang="pt-BR" sz="1600" b="1" dirty="0" smtClean="0">
                <a:latin typeface="Tw Cen MT" panose="020B0602020104020603" pitchFamily="34" charset="0"/>
              </a:rPr>
              <a:t>41 </a:t>
            </a:r>
            <a:r>
              <a:rPr lang="pt-BR" sz="1600" b="1" dirty="0">
                <a:latin typeface="Tw Cen MT" panose="020B0602020104020603" pitchFamily="34" charset="0"/>
              </a:rPr>
              <a:t>– </a:t>
            </a:r>
            <a:r>
              <a:rPr lang="pt-BR" sz="1600" dirty="0">
                <a:latin typeface="Tw Cen MT" panose="020B0602020104020603" pitchFamily="34" charset="0"/>
              </a:rPr>
              <a:t>Cidade aérea de Macapá na década de 1940.</a:t>
            </a:r>
          </a:p>
          <a:p>
            <a:endParaRPr lang="pt-BR" dirty="0"/>
          </a:p>
        </p:txBody>
      </p:sp>
      <p:sp>
        <p:nvSpPr>
          <p:cNvPr id="7" name="CaixaDeTexto 6"/>
          <p:cNvSpPr txBox="1"/>
          <p:nvPr/>
        </p:nvSpPr>
        <p:spPr>
          <a:xfrm>
            <a:off x="467544" y="6381328"/>
            <a:ext cx="3995420" cy="430887"/>
          </a:xfrm>
          <a:prstGeom prst="rect">
            <a:avLst/>
          </a:prstGeom>
          <a:noFill/>
        </p:spPr>
        <p:txBody>
          <a:bodyPr wrap="square" rtlCol="0">
            <a:spAutoFit/>
          </a:bodyPr>
          <a:lstStyle/>
          <a:p>
            <a:r>
              <a:rPr lang="pt-BR" sz="1100" b="1" dirty="0">
                <a:latin typeface="Tw Cen MT" panose="020B0602020104020603" pitchFamily="34" charset="0"/>
              </a:rPr>
              <a:t>Fonte:</a:t>
            </a:r>
            <a:r>
              <a:rPr lang="pt-BR" sz="1100" dirty="0">
                <a:latin typeface="Tw Cen MT" panose="020B0602020104020603" pitchFamily="34" charset="0"/>
              </a:rPr>
              <a:t> https://&lt;porta-retrato-ap.blogspot.com.br/2012/08/vista-aerea-de-macapa-antiga.html</a:t>
            </a:r>
            <a:endParaRPr lang="pt-BR" sz="1100" dirty="0">
              <a:latin typeface="Tw Cen MT" panose="020B0602020104020603" pitchFamily="34" charset="0"/>
            </a:endParaRPr>
          </a:p>
        </p:txBody>
      </p:sp>
      <p:sp>
        <p:nvSpPr>
          <p:cNvPr id="8" name="CaixaDeTexto 7"/>
          <p:cNvSpPr txBox="1"/>
          <p:nvPr/>
        </p:nvSpPr>
        <p:spPr>
          <a:xfrm>
            <a:off x="4883928" y="2564904"/>
            <a:ext cx="4255136" cy="861774"/>
          </a:xfrm>
          <a:prstGeom prst="rect">
            <a:avLst/>
          </a:prstGeom>
          <a:noFill/>
        </p:spPr>
        <p:txBody>
          <a:bodyPr wrap="square" rtlCol="0">
            <a:spAutoFit/>
          </a:bodyPr>
          <a:lstStyle/>
          <a:p>
            <a:pPr algn="ctr"/>
            <a:r>
              <a:rPr lang="pt-BR" sz="1600" b="1" dirty="0">
                <a:latin typeface="Tw Cen MT" panose="020B0602020104020603" pitchFamily="34" charset="0"/>
              </a:rPr>
              <a:t>Figura </a:t>
            </a:r>
            <a:r>
              <a:rPr lang="pt-BR" sz="1600" b="1" dirty="0" smtClean="0">
                <a:latin typeface="Tw Cen MT" panose="020B0602020104020603" pitchFamily="34" charset="0"/>
              </a:rPr>
              <a:t>42 </a:t>
            </a:r>
            <a:r>
              <a:rPr lang="pt-BR" sz="1600" b="1" dirty="0">
                <a:latin typeface="Tw Cen MT" panose="020B0602020104020603" pitchFamily="34" charset="0"/>
              </a:rPr>
              <a:t>- </a:t>
            </a:r>
            <a:r>
              <a:rPr lang="pt-BR" sz="1600" dirty="0">
                <a:latin typeface="Tw Cen MT" panose="020B0602020104020603" pitchFamily="34" charset="0"/>
              </a:rPr>
              <a:t>Moradores do Igarapé das Mulheres na área de mata antes do aterramento do bairro.</a:t>
            </a:r>
          </a:p>
          <a:p>
            <a:endParaRPr lang="pt-BR" dirty="0"/>
          </a:p>
        </p:txBody>
      </p:sp>
      <p:sp>
        <p:nvSpPr>
          <p:cNvPr id="9" name="CaixaDeTexto 8"/>
          <p:cNvSpPr txBox="1"/>
          <p:nvPr/>
        </p:nvSpPr>
        <p:spPr>
          <a:xfrm>
            <a:off x="4883928" y="6165304"/>
            <a:ext cx="4152568" cy="738664"/>
          </a:xfrm>
          <a:prstGeom prst="rect">
            <a:avLst/>
          </a:prstGeom>
          <a:noFill/>
        </p:spPr>
        <p:txBody>
          <a:bodyPr wrap="square" rtlCol="0">
            <a:spAutoFit/>
          </a:bodyPr>
          <a:lstStyle/>
          <a:p>
            <a:r>
              <a:rPr lang="pt-BR" sz="1200" b="1" dirty="0">
                <a:latin typeface="Tw Cen MT" panose="020B0602020104020603" pitchFamily="34" charset="0"/>
              </a:rPr>
              <a:t>Fonte: </a:t>
            </a:r>
            <a:r>
              <a:rPr lang="pt-BR" sz="1200" dirty="0">
                <a:latin typeface="Tw Cen MT" panose="020B0602020104020603" pitchFamily="34" charset="0"/>
              </a:rPr>
              <a:t>Costa (2015). Imagem do</a:t>
            </a:r>
            <a:r>
              <a:rPr lang="pt-BR" sz="1200" b="1" dirty="0">
                <a:latin typeface="Tw Cen MT" panose="020B0602020104020603" pitchFamily="34" charset="0"/>
              </a:rPr>
              <a:t> </a:t>
            </a:r>
            <a:r>
              <a:rPr lang="pt-BR" sz="1200" dirty="0">
                <a:latin typeface="Tw Cen MT" panose="020B0602020104020603" pitchFamily="34" charset="0"/>
              </a:rPr>
              <a:t>Acervo do Museu Histórico do Amapá Joaquim Caetano da Silva.</a:t>
            </a:r>
          </a:p>
          <a:p>
            <a:endParaRPr lang="pt-BR" dirty="0"/>
          </a:p>
        </p:txBody>
      </p:sp>
    </p:spTree>
    <p:extLst>
      <p:ext uri="{BB962C8B-B14F-4D97-AF65-F5344CB8AC3E}">
        <p14:creationId xmlns:p14="http://schemas.microsoft.com/office/powerpoint/2010/main" val="38356754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xo">
  <a:themeElements>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2010</TotalTime>
  <Words>1712</Words>
  <Application>Microsoft Office PowerPoint</Application>
  <PresentationFormat>Apresentação na tela (4:3)</PresentationFormat>
  <Paragraphs>207</Paragraphs>
  <Slides>36</Slides>
  <Notes>0</Notes>
  <HiddenSlides>0</HiddenSlides>
  <MMClips>0</MMClips>
  <ScaleCrop>false</ScaleCrop>
  <HeadingPairs>
    <vt:vector size="4" baseType="variant">
      <vt:variant>
        <vt:lpstr>Tema</vt:lpstr>
      </vt:variant>
      <vt:variant>
        <vt:i4>1</vt:i4>
      </vt:variant>
      <vt:variant>
        <vt:lpstr>Títulos de slides</vt:lpstr>
      </vt:variant>
      <vt:variant>
        <vt:i4>36</vt:i4>
      </vt:variant>
    </vt:vector>
  </HeadingPairs>
  <TitlesOfParts>
    <vt:vector size="37" baseType="lpstr">
      <vt:lpstr>Fluxo</vt:lpstr>
      <vt:lpstr>RIO E CIDADE:  </vt:lpstr>
      <vt:lpstr>1 – LOCALIZAÇÃO DA ÁREA DE ESTUDO E INTERVENÇÃO</vt:lpstr>
      <vt:lpstr>O foco da pesquisa será a foz do canal do Igarapé das Mulheres e parte do seu entorno imediato. A área de estudo da pesquisa está localizada em maior totalidade no bairro Nossa Senhora do Perpétuo Socorro, no entanto, engloba também uma pequena parcela do bairro Central.  </vt:lpstr>
      <vt:lpstr>Identificação dos elementos históricos no entorno do Igarapé das Mulheres:</vt:lpstr>
      <vt:lpstr>2 - METODOLOGIA UTILIZADA</vt:lpstr>
      <vt:lpstr>3 – FUNDAMENTAÇÃO TEÓRICA</vt:lpstr>
      <vt:lpstr>Apresentação do PowerPoint</vt:lpstr>
      <vt:lpstr>Apresentação do PowerPoint</vt:lpstr>
      <vt:lpstr>4 - HISTÓRICO DO BAIRRO </vt:lpstr>
      <vt:lpstr>Apresentação do PowerPoint</vt:lpstr>
      <vt:lpstr>5 - CARACTERÍSTICAS MORFOLÓGICAS E FUNCIONAIS</vt:lpstr>
      <vt:lpstr>Apresentação do PowerPoint</vt:lpstr>
      <vt:lpstr>Apresentação do PowerPoint</vt:lpstr>
      <vt:lpstr>Apresentação do PowerPoint</vt:lpstr>
      <vt:lpstr>Apresentação do PowerPoint</vt:lpstr>
      <vt:lpstr>6 - CONDICIONANTES LEGAIS</vt:lpstr>
      <vt:lpstr>7 - Uso e ocupação do solo</vt:lpstr>
      <vt:lpstr>Mapa de Ocupação irregular</vt:lpstr>
      <vt:lpstr>Altura das Edificações no Entorno do Igarapé das Mulheres.</vt:lpstr>
      <vt:lpstr>Arborização, Mobiliário e equipamentos urbanos</vt:lpstr>
      <vt:lpstr>Forma Visual</vt:lpstr>
      <vt:lpstr>Mapa de insolação e ventos predominantes.</vt:lpstr>
      <vt:lpstr>Diretrizes de projeto: </vt:lpstr>
      <vt:lpstr>Apresentação do PowerPoint</vt:lpstr>
      <vt:lpstr>REFERÊNCIAS DE PROJETO</vt:lpstr>
      <vt:lpstr>PROPOSTA DE INTERVENÇÃO – Estudo Conceitual</vt:lpstr>
      <vt:lpstr>Proposta arquitetônica para o Atracadouro</vt:lpstr>
      <vt:lpstr>Apresentação do PowerPoint</vt:lpstr>
      <vt:lpstr>Apresentação do PowerPoint</vt:lpstr>
      <vt:lpstr>Apresentação do PowerPoint</vt:lpstr>
      <vt:lpstr>Apresentação do PowerPoint</vt:lpstr>
      <vt:lpstr>Apresentação do PowerPoint</vt:lpstr>
      <vt:lpstr>Apresentação do PowerPoint</vt:lpstr>
      <vt:lpstr>CONSIDERAÇÕES FINAIS </vt:lpstr>
      <vt:lpstr>REFERÊNCIAS BIBLIOGRÁFICAS </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Rio e Cidade:</dc:title>
  <dc:creator>Marcela</dc:creator>
  <cp:lastModifiedBy>Marcella</cp:lastModifiedBy>
  <cp:revision>86</cp:revision>
  <dcterms:created xsi:type="dcterms:W3CDTF">2018-01-30T17:02:11Z</dcterms:created>
  <dcterms:modified xsi:type="dcterms:W3CDTF">2018-02-06T22:48:31Z</dcterms:modified>
</cp:coreProperties>
</file>