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0" r:id="rId5"/>
    <p:sldId id="262" r:id="rId6"/>
    <p:sldId id="274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15" r:id="rId16"/>
    <p:sldId id="316" r:id="rId17"/>
    <p:sldId id="317" r:id="rId18"/>
    <p:sldId id="318" r:id="rId19"/>
    <p:sldId id="319" r:id="rId20"/>
    <p:sldId id="321" r:id="rId21"/>
    <p:sldId id="299" r:id="rId22"/>
    <p:sldId id="320" r:id="rId23"/>
    <p:sldId id="322" r:id="rId24"/>
    <p:sldId id="336" r:id="rId25"/>
    <p:sldId id="337" r:id="rId26"/>
    <p:sldId id="338" r:id="rId27"/>
    <p:sldId id="339" r:id="rId28"/>
    <p:sldId id="300" r:id="rId29"/>
    <p:sldId id="323" r:id="rId30"/>
    <p:sldId id="324" r:id="rId31"/>
    <p:sldId id="328" r:id="rId32"/>
    <p:sldId id="329" r:id="rId33"/>
    <p:sldId id="330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DED"/>
    <a:srgbClr val="F8D7CD"/>
    <a:srgbClr val="ED7D31"/>
    <a:srgbClr val="FCECE8"/>
    <a:srgbClr val="EAEFF7"/>
    <a:srgbClr val="5B9BD5"/>
    <a:srgbClr val="D2DEEF"/>
    <a:srgbClr val="70C674"/>
    <a:srgbClr val="1F4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50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31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8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5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0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97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90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08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3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9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33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1B8C-EBF5-4665-AC41-F9D63C0522A0}" type="datetimeFigureOut">
              <a:rPr lang="pt-BR" smtClean="0"/>
              <a:t>07/03/2017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AD71-B7BE-4BE5-94E1-077623F0A6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95470" y="579548"/>
            <a:ext cx="740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UNIVERSIDADE FEDERAL DO AMAPÁ – UNIFAP</a:t>
            </a:r>
          </a:p>
          <a:p>
            <a:pPr algn="ctr"/>
            <a:r>
              <a:rPr lang="pt-BR" dirty="0" smtClean="0"/>
              <a:t>CAMPUS UNIVERSITÁRIO DE SANTANA</a:t>
            </a:r>
          </a:p>
          <a:p>
            <a:pPr algn="ctr"/>
            <a:r>
              <a:rPr lang="pt-BR" dirty="0" smtClean="0"/>
              <a:t>CURSO DE ARQUITETURA E URBANISMO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98501" y="2730321"/>
            <a:ext cx="719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CENTRO MUSICAL: </a:t>
            </a:r>
            <a:r>
              <a:rPr lang="pt-BR" sz="2000" dirty="0" smtClean="0"/>
              <a:t>PROJETO PARA DIFUSÃO E APRENDIZADO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2225" y="3988542"/>
            <a:ext cx="363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LÍVIA RAMALHO TRINDADE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09" y="579548"/>
            <a:ext cx="523875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087154" y="5665551"/>
            <a:ext cx="202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MACAPÁ/AP</a:t>
            </a:r>
          </a:p>
          <a:p>
            <a:pPr algn="ctr"/>
            <a:r>
              <a:rPr lang="pt-BR" dirty="0" smtClean="0"/>
              <a:t>MARÇO/2017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91782" y="4357874"/>
            <a:ext cx="521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Prof. ORIENTADOR: Me. ELIZEU CORRÊA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5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848118" y="572245"/>
            <a:ext cx="2067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Circulação</a:t>
            </a:r>
            <a:endParaRPr lang="pt-BR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554566" y="6232945"/>
            <a:ext cx="44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Fonte:</a:t>
            </a:r>
            <a:r>
              <a:rPr lang="pt-BR" sz="2000" dirty="0"/>
              <a:t> Autor, 2015</a:t>
            </a:r>
          </a:p>
        </p:txBody>
      </p:sp>
      <p:pic>
        <p:nvPicPr>
          <p:cNvPr id="6" name="Imagem 5" descr="C:\Users\Lívia\Desktop\Material TCC\ima 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59" y="1738218"/>
            <a:ext cx="7843233" cy="44947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3554566" y="1155231"/>
            <a:ext cx="457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Circulação vias principais e secundarias </a:t>
            </a:r>
          </a:p>
        </p:txBody>
      </p:sp>
    </p:spTree>
    <p:extLst>
      <p:ext uri="{BB962C8B-B14F-4D97-AF65-F5344CB8AC3E}">
        <p14:creationId xmlns:p14="http://schemas.microsoft.com/office/powerpoint/2010/main" val="13011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656822" y="1010127"/>
            <a:ext cx="332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Legislação aplicada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6822" y="1709824"/>
            <a:ext cx="10689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 Conforme a Legislação Urbanística de Macapá, a gleba onde será elaborado o projeto de um </a:t>
            </a:r>
            <a:r>
              <a:rPr lang="pt-BR" sz="2000" dirty="0" smtClean="0"/>
              <a:t>centro encontra-se </a:t>
            </a:r>
            <a:r>
              <a:rPr lang="pt-BR" sz="2000" dirty="0"/>
              <a:t>em um SM4-Setor </a:t>
            </a:r>
            <a:r>
              <a:rPr lang="pt-BR" sz="2000" dirty="0" smtClean="0"/>
              <a:t>misto 4. </a:t>
            </a:r>
          </a:p>
          <a:p>
            <a:pPr algn="just"/>
            <a:r>
              <a:rPr lang="pt-BR" sz="2000" dirty="0" smtClean="0"/>
              <a:t>O complexo é classificado dentro da zona urbana como SM4 – Setor misto 4 com as seguintes características.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 </a:t>
            </a:r>
            <a:r>
              <a:rPr lang="pt-BR" sz="2000" dirty="0"/>
              <a:t>Inserido na Subzona de Ocupação Prioritária prevista no Plano Diretor de Desenvolvimento Urbano e Ambiental de Macapá, com as seguintes diretrizes específicas: </a:t>
            </a:r>
            <a:endParaRPr lang="pt-BR" sz="2000" dirty="0" smtClean="0"/>
          </a:p>
          <a:p>
            <a:pPr algn="just"/>
            <a:endParaRPr lang="pt-BR" sz="2000" dirty="0"/>
          </a:p>
          <a:p>
            <a:r>
              <a:rPr lang="pt-BR" sz="2000" dirty="0"/>
              <a:t>a) incentivo à alta densidade; </a:t>
            </a:r>
          </a:p>
          <a:p>
            <a:r>
              <a:rPr lang="pt-BR" sz="2000" dirty="0"/>
              <a:t>b) estímulo à verticalização baixa; </a:t>
            </a:r>
          </a:p>
          <a:p>
            <a:r>
              <a:rPr lang="pt-BR" sz="2000" dirty="0"/>
              <a:t>c) incentivo à implantação de atividades comerciais e de serviços compatibilizadas com o uso residencial e de atividades de comércio e de serviços especializados.</a:t>
            </a:r>
          </a:p>
        </p:txBody>
      </p:sp>
    </p:spTree>
    <p:extLst>
      <p:ext uri="{BB962C8B-B14F-4D97-AF65-F5344CB8AC3E}">
        <p14:creationId xmlns:p14="http://schemas.microsoft.com/office/powerpoint/2010/main" val="34398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656822" y="1010127"/>
            <a:ext cx="332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Usos e atividades SM4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6822" y="1410237"/>
            <a:ext cx="10689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Diretrizes - Atividades comerciais e de serviços compatibilizados com o uso residencial; atividades controladas de comércios e serviços especializados.</a:t>
            </a:r>
          </a:p>
          <a:p>
            <a:pPr algn="just"/>
            <a:r>
              <a:rPr lang="pt-BR" sz="2000" dirty="0"/>
              <a:t>Usos permitidos - uni e multifamiliar; comerciais níveis 1, 2 e 3; de serviços níveis 1, 2, 3 e 4; industrial nível 1 e 2 </a:t>
            </a:r>
          </a:p>
          <a:p>
            <a:pPr algn="just"/>
            <a:r>
              <a:rPr lang="pt-BR" sz="2000" dirty="0"/>
              <a:t>Observações - comercial nível 3 excerto atacadista; de serviços nível 3 somente clube, estacionamento ou garagem, hotel ou pousada, laboratório clínico e teatro, nível 4 somente casa </a:t>
            </a:r>
            <a:r>
              <a:rPr lang="pt-BR" sz="2000" dirty="0" smtClean="0"/>
              <a:t>noturna</a:t>
            </a:r>
          </a:p>
          <a:p>
            <a:r>
              <a:rPr lang="pt-BR" sz="2000" dirty="0" smtClean="0"/>
              <a:t>De </a:t>
            </a:r>
            <a:r>
              <a:rPr lang="pt-BR" sz="2000" dirty="0"/>
              <a:t>acordo com a legislação o Setor estabelece como parâmetros para ocupação do solo: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Intensidade de ocupação - alta densidade verticalização </a:t>
            </a:r>
            <a:r>
              <a:rPr lang="pt-BR" sz="2000" dirty="0" smtClean="0"/>
              <a:t>baixa</a:t>
            </a:r>
          </a:p>
          <a:p>
            <a:endParaRPr lang="pt-BR" sz="2000" dirty="0"/>
          </a:p>
          <a:p>
            <a:pPr lvl="0"/>
            <a:r>
              <a:rPr lang="pt-BR" sz="2000" dirty="0" smtClean="0"/>
              <a:t>- CAT </a:t>
            </a:r>
            <a:r>
              <a:rPr lang="pt-BR" sz="2000" dirty="0"/>
              <a:t>máximo – 1,2(a) ou 1,5(b) ou 2,0(c)</a:t>
            </a:r>
          </a:p>
          <a:p>
            <a:pPr lvl="0"/>
            <a:r>
              <a:rPr lang="pt-BR" sz="2000" dirty="0" smtClean="0"/>
              <a:t>- Gabarito </a:t>
            </a:r>
            <a:r>
              <a:rPr lang="pt-BR" sz="2000" dirty="0"/>
              <a:t>máximo permitido (m) - 14</a:t>
            </a:r>
          </a:p>
          <a:p>
            <a:pPr lvl="0"/>
            <a:r>
              <a:rPr lang="pt-BR" sz="2000" dirty="0" smtClean="0"/>
              <a:t>- Taxa </a:t>
            </a:r>
            <a:r>
              <a:rPr lang="pt-BR" sz="2000" dirty="0"/>
              <a:t>de ocupação máxima – 70%</a:t>
            </a:r>
          </a:p>
          <a:p>
            <a:pPr lvl="0"/>
            <a:r>
              <a:rPr lang="pt-BR" sz="2000" dirty="0" smtClean="0"/>
              <a:t>- Taxa </a:t>
            </a:r>
            <a:r>
              <a:rPr lang="pt-BR" sz="2000" dirty="0"/>
              <a:t>de permeabilizarão mínima – 15%</a:t>
            </a:r>
          </a:p>
          <a:p>
            <a:pPr lvl="0"/>
            <a:r>
              <a:rPr lang="pt-BR" sz="2000" dirty="0" smtClean="0"/>
              <a:t>- Afastamentos </a:t>
            </a:r>
            <a:r>
              <a:rPr lang="pt-BR" sz="2000" dirty="0"/>
              <a:t>mínimos – frontal 3m; lateral e fundos 1,5 ou 2,5(e) ou 0,3xH(d)</a:t>
            </a:r>
          </a:p>
        </p:txBody>
      </p:sp>
    </p:spTree>
    <p:extLst>
      <p:ext uri="{BB962C8B-B14F-4D97-AF65-F5344CB8AC3E}">
        <p14:creationId xmlns:p14="http://schemas.microsoft.com/office/powerpoint/2010/main" val="42153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656821" y="1010127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Insolação, orientação e ventos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06654" y="1972984"/>
            <a:ext cx="43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Carta solar </a:t>
            </a:r>
            <a:r>
              <a:rPr lang="pt-BR" dirty="0" smtClean="0"/>
              <a:t>latitude 0°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05611" y="1972984"/>
            <a:ext cx="43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Ventos dominantes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38563" y="5680723"/>
            <a:ext cx="51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Fonte:</a:t>
            </a:r>
            <a:r>
              <a:rPr lang="pt-BR" dirty="0"/>
              <a:t> </a:t>
            </a:r>
            <a:r>
              <a:rPr lang="pt-BR" dirty="0" err="1"/>
              <a:t>Arnas</a:t>
            </a:r>
            <a:r>
              <a:rPr lang="pt-BR" dirty="0"/>
              <a:t>, </a:t>
            </a:r>
            <a:r>
              <a:rPr lang="pt-BR" dirty="0" smtClean="0"/>
              <a:t>2013.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53036" y="5680723"/>
            <a:ext cx="512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Fonte:</a:t>
            </a:r>
            <a:r>
              <a:rPr lang="pt-BR" dirty="0"/>
              <a:t> </a:t>
            </a:r>
            <a:r>
              <a:rPr lang="pt-BR" dirty="0" err="1"/>
              <a:t>Arnas</a:t>
            </a:r>
            <a:r>
              <a:rPr lang="pt-BR" dirty="0"/>
              <a:t>, </a:t>
            </a:r>
            <a:r>
              <a:rPr lang="pt-BR" dirty="0" smtClean="0"/>
              <a:t>2013</a:t>
            </a:r>
            <a:r>
              <a:rPr lang="pt-BR" dirty="0"/>
              <a:t>.</a:t>
            </a:r>
          </a:p>
        </p:txBody>
      </p:sp>
      <p:pic>
        <p:nvPicPr>
          <p:cNvPr id="11" name="Imagem 10" descr="C:\Users\a\Desktop\1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9" y="2413648"/>
            <a:ext cx="5061398" cy="325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:\Users\a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8" y="2437522"/>
            <a:ext cx="4991100" cy="3202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2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656821" y="1010127"/>
            <a:ext cx="504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Programa de necessidades e organograma</a:t>
            </a:r>
            <a:endParaRPr lang="pt-BR" sz="2000" dirty="0"/>
          </a:p>
        </p:txBody>
      </p:sp>
      <p:pic>
        <p:nvPicPr>
          <p:cNvPr id="14" name="Imagem 13" descr="C:\Users\Lívia\Desktop\Material TCC\ORG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89" y="1810346"/>
            <a:ext cx="6310380" cy="40135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/>
          <p:cNvSpPr txBox="1"/>
          <p:nvPr/>
        </p:nvSpPr>
        <p:spPr>
          <a:xfrm>
            <a:off x="5311796" y="1358619"/>
            <a:ext cx="143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organograma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047310" y="6039380"/>
            <a:ext cx="195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Fonte:</a:t>
            </a:r>
            <a:r>
              <a:rPr lang="pt-BR" dirty="0"/>
              <a:t> Autor, 2015</a:t>
            </a:r>
          </a:p>
        </p:txBody>
      </p:sp>
    </p:spTree>
    <p:extLst>
      <p:ext uri="{BB962C8B-B14F-4D97-AF65-F5344CB8AC3E}">
        <p14:creationId xmlns:p14="http://schemas.microsoft.com/office/powerpoint/2010/main" val="18576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656821" y="1010127"/>
            <a:ext cx="504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Programa de necessidades e organograma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35757" y="1378040"/>
            <a:ext cx="439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Pré-dimensionamento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2537"/>
              </p:ext>
            </p:extLst>
          </p:nvPr>
        </p:nvGraphicFramePr>
        <p:xfrm>
          <a:off x="1967606" y="1779569"/>
          <a:ext cx="81279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SETOR</a:t>
                      </a:r>
                      <a:endParaRPr lang="pt-BR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AMBIENTE</a:t>
                      </a:r>
                      <a:endParaRPr lang="pt-BR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PRÉ-DIMENCIONAMENTO (m²)</a:t>
                      </a:r>
                      <a:endParaRPr lang="pt-BR" dirty="0"/>
                    </a:p>
                  </a:txBody>
                  <a:tcPr>
                    <a:lnB w="38100" cmpd="sng"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DIRETÓRIA</a:t>
                      </a:r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15.49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8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ADMINISTRATIVO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COORDENAÇÃO</a:t>
                      </a:r>
                      <a:endParaRPr lang="pt-BR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25.23</a:t>
                      </a:r>
                      <a:endParaRPr lang="pt-BR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FFD5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SALA DOS PROFESSORES</a:t>
                      </a:r>
                      <a:endParaRPr lang="pt-BR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23.48</a:t>
                      </a:r>
                      <a:endParaRPr lang="pt-BR" dirty="0"/>
                    </a:p>
                  </a:txBody>
                  <a:tcPr>
                    <a:solidFill>
                      <a:srgbClr val="FF898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ALMOXARIFADO</a:t>
                      </a:r>
                      <a:endParaRPr lang="pt-BR" dirty="0"/>
                    </a:p>
                  </a:txBody>
                  <a:tcPr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14.41</a:t>
                      </a:r>
                      <a:endParaRPr lang="pt-BR" dirty="0"/>
                    </a:p>
                  </a:txBody>
                  <a:tcPr>
                    <a:solidFill>
                      <a:srgbClr val="FFD5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50905"/>
              </p:ext>
            </p:extLst>
          </p:nvPr>
        </p:nvGraphicFramePr>
        <p:xfrm>
          <a:off x="1967606" y="3891280"/>
          <a:ext cx="8127999" cy="261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ESTÚDIO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GRAVAÇÃO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25.22</a:t>
                      </a:r>
                      <a:endParaRPr lang="pt-BR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EAE"/>
                    </a:solidFill>
                  </a:tcPr>
                </a:tc>
              </a:tr>
              <a:tr h="38715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CABINE DE GRAVAÇÃO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15.50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70C6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RECEPÇÃO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5.96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4D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MINI AUDITÓRIO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58.55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TELETEATRO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48.68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BANHEIRO MASC.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12.53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BANHEIRO FEM.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12.53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7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35985"/>
              </p:ext>
            </p:extLst>
          </p:nvPr>
        </p:nvGraphicFramePr>
        <p:xfrm>
          <a:off x="1813059" y="1010127"/>
          <a:ext cx="8127999" cy="372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P.N.E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4.50</a:t>
                      </a:r>
                      <a:endParaRPr lang="pt-BR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DEAE"/>
                    </a:solidFill>
                  </a:tcPr>
                </a:tc>
              </a:tr>
              <a:tr h="38715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ÁREA DE ALIMENTAÇÃO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230.10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70C6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MINI PALCO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15.00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SACADA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62.60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ESCADAS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48.33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</a:p>
                  </a:txBody>
                  <a:tcPr>
                    <a:solidFill>
                      <a:srgbClr val="1F4D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HALL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23.31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ELEVADOR 01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13.68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ELEVADOR 02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13.68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PALCO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268.51</a:t>
                      </a:r>
                      <a:endParaRPr lang="pt-BR" dirty="0"/>
                    </a:p>
                  </a:txBody>
                  <a:tcPr>
                    <a:solidFill>
                      <a:srgbClr val="ACDEA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CIRCULAÇÃO TOTAL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551.45</a:t>
                      </a:r>
                      <a:endParaRPr lang="pt-BR" dirty="0"/>
                    </a:p>
                  </a:txBody>
                  <a:tcPr>
                    <a:solidFill>
                      <a:srgbClr val="70C67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5715"/>
              </p:ext>
            </p:extLst>
          </p:nvPr>
        </p:nvGraphicFramePr>
        <p:xfrm>
          <a:off x="1813059" y="4726547"/>
          <a:ext cx="8127999" cy="186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913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AULA 01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39.84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AULA 02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21.79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PEDAGÓGICO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AULA 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17.23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OFICINA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</a:t>
                      </a:r>
                      <a:endParaRPr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13.37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OFICINA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02</a:t>
                      </a:r>
                      <a:endParaRPr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15.47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98642"/>
              </p:ext>
            </p:extLst>
          </p:nvPr>
        </p:nvGraphicFramePr>
        <p:xfrm>
          <a:off x="1813059" y="1009989"/>
          <a:ext cx="8127999" cy="560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913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OFICINA 03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8.06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ESTUDO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INDIVIDUAL 01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3.80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ESTUDO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INDIVIDUAL 02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4.58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ESTUDO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INDIVIDUAL 03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5.05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PEDAGÓGICO</a:t>
                      </a:r>
                    </a:p>
                    <a:p>
                      <a:endParaRPr lang="pt-BR" dirty="0"/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ESTUDO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INDIVIDUAL 04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3.97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ESTUDO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INDIVIDUAL 05</a:t>
                      </a:r>
                      <a:endParaRPr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3.54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ESTUDO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INDIVIDUAL 06</a:t>
                      </a:r>
                      <a:endParaRPr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3.80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DE ESTUDO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INDIVIDUAL 07</a:t>
                      </a:r>
                      <a:endParaRPr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4.58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BANHEIRO FEM. (ALUNOS)</a:t>
                      </a:r>
                      <a:endParaRPr lang="pt-B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10.84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BANHEIRO MAS. (ALUNOS)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10.84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8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96261"/>
              </p:ext>
            </p:extLst>
          </p:nvPr>
        </p:nvGraphicFramePr>
        <p:xfrm>
          <a:off x="1813059" y="1009989"/>
          <a:ext cx="8127999" cy="240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913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P.N.E. (ALUNOS)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4.50</a:t>
                      </a:r>
                      <a:endParaRPr lang="pt-BR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INFORMÁTICA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41.35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PEDAGÓGICO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 MULTIUSO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14.35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</a:t>
                      </a: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MÚSICA DE CÂMARA JAZZ E MPA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24.13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BIBLIOTECA</a:t>
                      </a:r>
                      <a:endParaRPr lang="pt-B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64.41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21313"/>
              </p:ext>
            </p:extLst>
          </p:nvPr>
        </p:nvGraphicFramePr>
        <p:xfrm>
          <a:off x="1813059" y="3409025"/>
          <a:ext cx="8127999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DEPÓSITO DE INSTRUMRNTOS</a:t>
                      </a:r>
                      <a:endParaRPr lang="pt-BR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8.16</a:t>
                      </a:r>
                      <a:endParaRPr lang="pt-BR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D.M.L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5.70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LACHONETE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20.94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SERVIÇO</a:t>
                      </a: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DEPÓSITO DE ALIMENTOS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DEPÓSITO DE MATERIAL DE PROJEÇÃO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5.70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DEPÓSITO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14.41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RESERVATÓRIO DE ÁGUA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16.24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CASA DE MAQUINAS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8.28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7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96512"/>
              </p:ext>
            </p:extLst>
          </p:nvPr>
        </p:nvGraphicFramePr>
        <p:xfrm>
          <a:off x="1761543" y="945595"/>
          <a:ext cx="8127999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BANHEIRO FEM. (FUNCIONÁRIOS)</a:t>
                      </a:r>
                      <a:endParaRPr lang="pt-BR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8.05</a:t>
                      </a:r>
                      <a:endParaRPr lang="pt-BR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C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SERVIÇO</a:t>
                      </a:r>
                    </a:p>
                    <a:p>
                      <a:endParaRPr lang="pt-BR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BANHEIRO MAS. (FUNCIONÁRIOS)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8.05</a:t>
                      </a:r>
                      <a:endParaRPr lang="pt-BR" dirty="0"/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P.N.E.</a:t>
                      </a:r>
                      <a:r>
                        <a:rPr lang="pt-BR" baseline="0" dirty="0" smtClean="0"/>
                        <a:t> (FUNCIONÁRIOS)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7.42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ESTACIONAMENTO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356.70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3340" y="798489"/>
            <a:ext cx="740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ESCOLHA DO TEMA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0455" y="1506828"/>
            <a:ext cx="663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Existência de poucas escolas de música em Macapá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3790" y="1906938"/>
            <a:ext cx="723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Pouco interesse pela música regional como patrimônio cultural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3790" y="2307048"/>
            <a:ext cx="777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A música já se provou um instrumento importante de aprendizagem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4623" y="2707158"/>
            <a:ext cx="842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/>
              <a:t>Não há uma ligação entre a escola de música regular com a música regional</a:t>
            </a:r>
          </a:p>
        </p:txBody>
      </p:sp>
    </p:spTree>
    <p:extLst>
      <p:ext uri="{BB962C8B-B14F-4D97-AF65-F5344CB8AC3E}">
        <p14:creationId xmlns:p14="http://schemas.microsoft.com/office/powerpoint/2010/main" val="1601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71" y="0"/>
            <a:ext cx="9315144" cy="6858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167971" y="301789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Implantação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61976" y="5566222"/>
            <a:ext cx="3136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do Centro: 1,640.74m²</a:t>
            </a:r>
          </a:p>
          <a:p>
            <a:r>
              <a:rPr lang="pt-BR" dirty="0" smtClean="0"/>
              <a:t>Palco: 268.51m²</a:t>
            </a:r>
          </a:p>
          <a:p>
            <a:r>
              <a:rPr lang="pt-BR" dirty="0" smtClean="0"/>
              <a:t>Estacionamento: 356.70m²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5308643"/>
            <a:ext cx="356183" cy="5151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874">
            <a:off x="4545603" y="1119597"/>
            <a:ext cx="408757" cy="5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682578" y="610882"/>
            <a:ext cx="504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Setorização</a:t>
            </a:r>
            <a:endParaRPr lang="pt-BR" sz="2000" dirty="0"/>
          </a:p>
        </p:txBody>
      </p:sp>
      <p:pic>
        <p:nvPicPr>
          <p:cNvPr id="4" name="Imagem 3" descr="C:\Users\Lívia\Desktop\k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1010992"/>
            <a:ext cx="7984901" cy="48875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047310" y="6039380"/>
            <a:ext cx="195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Fonte:</a:t>
            </a:r>
            <a:r>
              <a:rPr lang="pt-BR" dirty="0"/>
              <a:t> Autor, </a:t>
            </a:r>
            <a:r>
              <a:rPr lang="pt-BR" dirty="0" smtClean="0"/>
              <a:t>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2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9396" y="379062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Planta de cobertura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93" y="779172"/>
            <a:ext cx="9440592" cy="55919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874">
            <a:off x="7765321" y="1325658"/>
            <a:ext cx="408757" cy="5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9396" y="379062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Planta - térreo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25" y="779172"/>
            <a:ext cx="9286015" cy="59822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874">
            <a:off x="8022899" y="1351415"/>
            <a:ext cx="408757" cy="5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9396" y="379062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Planta – 2º </a:t>
            </a:r>
            <a:r>
              <a:rPr lang="pt-BR" sz="2000" dirty="0" err="1" smtClean="0"/>
              <a:t>Pav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779172"/>
            <a:ext cx="9935163" cy="59822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874">
            <a:off x="8022899" y="1351415"/>
            <a:ext cx="408757" cy="5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9396" y="379062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Planta – 3º </a:t>
            </a:r>
            <a:r>
              <a:rPr lang="pt-BR" sz="2000" dirty="0" err="1" smtClean="0"/>
              <a:t>Pav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73" y="779172"/>
            <a:ext cx="9739934" cy="586632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874">
            <a:off x="8022899" y="1351415"/>
            <a:ext cx="408757" cy="5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29" y="0"/>
            <a:ext cx="5697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76" y="0"/>
            <a:ext cx="8491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2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71612"/>
            <a:ext cx="9753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3340" y="798489"/>
            <a:ext cx="740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ALGUNS AUTORES  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6202" y="1506828"/>
            <a:ext cx="543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 Doris C. C. K. </a:t>
            </a:r>
            <a:r>
              <a:rPr lang="pl-PL" sz="2000" dirty="0" smtClean="0"/>
              <a:t>Kowaltowski</a:t>
            </a:r>
            <a:r>
              <a:rPr lang="pt-BR" sz="2000" dirty="0" smtClean="0"/>
              <a:t>: Arquitetura Escolar – O projeto do ambiente de ensino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46" y="2215166"/>
            <a:ext cx="2743199" cy="36575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214714"/>
            <a:ext cx="5010392" cy="365805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59764" y="1506828"/>
            <a:ext cx="543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 </a:t>
            </a:r>
            <a:r>
              <a:rPr lang="pt-BR" sz="2000" dirty="0" smtClean="0"/>
              <a:t>Aloísio L. Schmid: Espaços para aprender e ensinar música – Construção e adequação</a:t>
            </a:r>
          </a:p>
        </p:txBody>
      </p:sp>
    </p:spTree>
    <p:extLst>
      <p:ext uri="{BB962C8B-B14F-4D97-AF65-F5344CB8AC3E}">
        <p14:creationId xmlns:p14="http://schemas.microsoft.com/office/powerpoint/2010/main" val="6083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00" y="779172"/>
            <a:ext cx="7906485" cy="56938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490951" y="4925304"/>
            <a:ext cx="3902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Árvore de médio porte</a:t>
            </a:r>
            <a:endParaRPr lang="pt-BR" sz="9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1796" y="531462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Planta – Urbanização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90951" y="5156136"/>
            <a:ext cx="13522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Banco de concreto pré-moldado com canteiro no centro</a:t>
            </a:r>
            <a:endParaRPr lang="pt-BR" sz="9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90951" y="5663967"/>
            <a:ext cx="121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Banco em concreto pré-moldado</a:t>
            </a:r>
            <a:endParaRPr lang="pt-BR" sz="9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90950" y="6023441"/>
            <a:ext cx="121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Vegetação pequeno porte</a:t>
            </a:r>
            <a:endParaRPr lang="pt-BR" sz="9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89701" y="4925304"/>
            <a:ext cx="3902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Edificação</a:t>
            </a:r>
            <a:endParaRPr lang="pt-BR" sz="9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289701" y="5179219"/>
            <a:ext cx="3902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Placa de concreto </a:t>
            </a:r>
            <a:r>
              <a:rPr lang="pt-BR" sz="900" b="1" dirty="0" err="1" smtClean="0"/>
              <a:t>drenante</a:t>
            </a:r>
            <a:endParaRPr lang="pt-BR" sz="9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18420" y="5433134"/>
            <a:ext cx="155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Piso </a:t>
            </a:r>
            <a:r>
              <a:rPr lang="pt-BR" sz="900" b="1" dirty="0" err="1" smtClean="0"/>
              <a:t>intertravado</a:t>
            </a:r>
            <a:r>
              <a:rPr lang="pt-BR" sz="900" b="1" dirty="0" smtClean="0"/>
              <a:t> em concreto</a:t>
            </a:r>
            <a:endParaRPr lang="pt-BR" sz="9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318420" y="5791477"/>
            <a:ext cx="3902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Placa de concreto laminado</a:t>
            </a:r>
            <a:endParaRPr lang="pt-BR" sz="9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318420" y="6068476"/>
            <a:ext cx="39022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Grama</a:t>
            </a:r>
            <a:endParaRPr lang="pt-BR" sz="9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874">
            <a:off x="5540678" y="1254666"/>
            <a:ext cx="322341" cy="4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33340" y="798489"/>
            <a:ext cx="740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OBJETIVO GERAL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6669" y="1506828"/>
            <a:ext cx="11101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Essa proposta visa projetar um espaço onde não só aspectos relacionados a profissionalização na música através dos instrumentos clássicos, serão tratados, mas também o conhecimento e apreciação da população de uma maneira mais acessível a cultura musical local. </a:t>
            </a:r>
            <a:endParaRPr lang="pt-BR" sz="20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133340" y="3320602"/>
            <a:ext cx="740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OBJETIVOS ESPECIFICOS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6669" y="4117364"/>
            <a:ext cx="1139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Analisar projetos com propostas semelhantes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6669" y="4517474"/>
            <a:ext cx="1139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Diagnosticar o estado da arte de algumas estruturas físicas em Macapá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6669" y="4915475"/>
            <a:ext cx="1139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Desenvolver uma proposta arquitetônica para um centro musical para Macapá</a:t>
            </a:r>
          </a:p>
        </p:txBody>
      </p:sp>
    </p:spTree>
    <p:extLst>
      <p:ext uri="{BB962C8B-B14F-4D97-AF65-F5344CB8AC3E}">
        <p14:creationId xmlns:p14="http://schemas.microsoft.com/office/powerpoint/2010/main" val="2568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133340" y="1339009"/>
            <a:ext cx="740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ARQUITETURA E A MÚSICA </a:t>
            </a:r>
            <a:endParaRPr lang="pt-BR" sz="20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133340" y="1781170"/>
            <a:ext cx="887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IMPORTÂNCIA DO MARABAIXO, BATUQUE E MPA COMO PATRIMONIO CULTURAL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133340" y="2281307"/>
            <a:ext cx="887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/>
            </a:lvl1pPr>
          </a:lstStyle>
          <a:p>
            <a:r>
              <a:rPr lang="pt-BR" dirty="0"/>
              <a:t>ESTUDO DE CASOS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133340" y="2782051"/>
            <a:ext cx="237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/>
              <a:t>Cidade da música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967410" y="3170678"/>
            <a:ext cx="412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/>
              <a:t>Escola </a:t>
            </a:r>
            <a:r>
              <a:rPr lang="pt-BR" sz="2000" dirty="0" smtClean="0"/>
              <a:t>de </a:t>
            </a:r>
            <a:r>
              <a:rPr lang="pt-BR" sz="2000" dirty="0"/>
              <a:t>música Walkiria Lima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67410" y="3671422"/>
            <a:ext cx="412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/>
              <a:t>Centro de artes unificado (CEU) </a:t>
            </a:r>
          </a:p>
        </p:txBody>
      </p:sp>
    </p:spTree>
    <p:extLst>
      <p:ext uri="{BB962C8B-B14F-4D97-AF65-F5344CB8AC3E}">
        <p14:creationId xmlns:p14="http://schemas.microsoft.com/office/powerpoint/2010/main" val="11015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772724" y="996363"/>
            <a:ext cx="100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 PROPOSTA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72727" y="1483677"/>
            <a:ext cx="100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Contextualização e análise do lote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2727" y="1993102"/>
            <a:ext cx="1008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área de intervenção está localizada na Cidade de Macapá. Cidade situada no extremo norte do Brasil, no sudeste do Estado do Amapá.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2722" y="2803119"/>
            <a:ext cx="1008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O terreno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72722" y="3318184"/>
            <a:ext cx="10084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 O lote está localizado na Avenida Antônio Coelho de Carvalho, e mede 90 por 40 metros, totalizando 3.600,00 </a:t>
            </a:r>
            <a:r>
              <a:rPr lang="pt-BR" sz="2000" dirty="0" smtClean="0"/>
              <a:t>m². </a:t>
            </a:r>
            <a:r>
              <a:rPr lang="pt-BR" sz="2000" dirty="0"/>
              <a:t>A propriedade atualmente pertence ao Exército Brasileiro, e escolhida principalmente por sua localização central.  </a:t>
            </a:r>
          </a:p>
        </p:txBody>
      </p:sp>
    </p:spTree>
    <p:extLst>
      <p:ext uri="{BB962C8B-B14F-4D97-AF65-F5344CB8AC3E}">
        <p14:creationId xmlns:p14="http://schemas.microsoft.com/office/powerpoint/2010/main" val="21445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C:\Users\Lívia\Desktop\Material TCC\IMA 0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35" y="566671"/>
            <a:ext cx="6342845" cy="576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/>
          <p:cNvSpPr txBox="1"/>
          <p:nvPr/>
        </p:nvSpPr>
        <p:spPr>
          <a:xfrm>
            <a:off x="3554567" y="166560"/>
            <a:ext cx="44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Localização do terreno escolhido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54567" y="6336407"/>
            <a:ext cx="44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Fonte</a:t>
            </a:r>
            <a:r>
              <a:rPr lang="pt-BR" sz="2000" dirty="0"/>
              <a:t>: Autor, 2015</a:t>
            </a:r>
          </a:p>
        </p:txBody>
      </p:sp>
    </p:spTree>
    <p:extLst>
      <p:ext uri="{BB962C8B-B14F-4D97-AF65-F5344CB8AC3E}">
        <p14:creationId xmlns:p14="http://schemas.microsoft.com/office/powerpoint/2010/main" val="28756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554567" y="166560"/>
            <a:ext cx="44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Elementos do Entorno do Terreno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54567" y="6336407"/>
            <a:ext cx="44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Fonte</a:t>
            </a:r>
            <a:r>
              <a:rPr lang="pt-BR" sz="2000" dirty="0"/>
              <a:t>: Autor, 2015</a:t>
            </a:r>
          </a:p>
        </p:txBody>
      </p:sp>
      <p:pic>
        <p:nvPicPr>
          <p:cNvPr id="6" name="Imagem 5" descr="C:\Users\Lívia\Desktop\Material TCC\IMA 0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18" y="566670"/>
            <a:ext cx="7843234" cy="5761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2701342" y="611313"/>
            <a:ext cx="613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Terreno Escolhido, vista Av. Antônio Coelho de Carvalho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54567" y="5950041"/>
            <a:ext cx="443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Fonte:</a:t>
            </a:r>
            <a:r>
              <a:rPr lang="pt-BR" sz="2000" dirty="0"/>
              <a:t> Google </a:t>
            </a:r>
            <a:r>
              <a:rPr lang="pt-BR" sz="2000" dirty="0" err="1"/>
              <a:t>earth</a:t>
            </a:r>
            <a:r>
              <a:rPr lang="pt-BR" sz="2000" dirty="0"/>
              <a:t>, 2015</a:t>
            </a:r>
          </a:p>
        </p:txBody>
      </p:sp>
      <p:pic>
        <p:nvPicPr>
          <p:cNvPr id="5" name="Imagem 4" descr="C:\Users\Lívia\Desktop\Material TCC\ima 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18" y="1133341"/>
            <a:ext cx="7843234" cy="449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902</Words>
  <Application>Microsoft Office PowerPoint</Application>
  <PresentationFormat>Widescreen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Lívia Trindade</dc:creator>
  <cp:lastModifiedBy>Lívia Trindade</cp:lastModifiedBy>
  <cp:revision>92</cp:revision>
  <dcterms:created xsi:type="dcterms:W3CDTF">2015-12-14T12:55:08Z</dcterms:created>
  <dcterms:modified xsi:type="dcterms:W3CDTF">2017-03-07T06:27:27Z</dcterms:modified>
</cp:coreProperties>
</file>