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54"/>
  </p:notesMasterIdLst>
  <p:sldIdLst>
    <p:sldId id="256" r:id="rId2"/>
    <p:sldId id="258" r:id="rId3"/>
    <p:sldId id="260" r:id="rId4"/>
    <p:sldId id="305" r:id="rId5"/>
    <p:sldId id="264" r:id="rId6"/>
    <p:sldId id="321" r:id="rId7"/>
    <p:sldId id="322" r:id="rId8"/>
    <p:sldId id="303" r:id="rId9"/>
    <p:sldId id="262" r:id="rId10"/>
    <p:sldId id="310" r:id="rId11"/>
    <p:sldId id="308" r:id="rId12"/>
    <p:sldId id="327" r:id="rId13"/>
    <p:sldId id="268" r:id="rId14"/>
    <p:sldId id="270" r:id="rId15"/>
    <p:sldId id="272" r:id="rId16"/>
    <p:sldId id="328" r:id="rId17"/>
    <p:sldId id="309" r:id="rId18"/>
    <p:sldId id="302" r:id="rId19"/>
    <p:sldId id="319" r:id="rId20"/>
    <p:sldId id="273" r:id="rId21"/>
    <p:sldId id="320" r:id="rId22"/>
    <p:sldId id="274" r:id="rId23"/>
    <p:sldId id="318" r:id="rId24"/>
    <p:sldId id="275" r:id="rId25"/>
    <p:sldId id="323" r:id="rId26"/>
    <p:sldId id="285" r:id="rId27"/>
    <p:sldId id="316" r:id="rId28"/>
    <p:sldId id="311" r:id="rId29"/>
    <p:sldId id="287" r:id="rId30"/>
    <p:sldId id="283" r:id="rId31"/>
    <p:sldId id="282" r:id="rId32"/>
    <p:sldId id="284" r:id="rId33"/>
    <p:sldId id="312" r:id="rId34"/>
    <p:sldId id="291" r:id="rId35"/>
    <p:sldId id="313" r:id="rId36"/>
    <p:sldId id="289" r:id="rId37"/>
    <p:sldId id="315" r:id="rId38"/>
    <p:sldId id="286" r:id="rId39"/>
    <p:sldId id="293" r:id="rId40"/>
    <p:sldId id="314" r:id="rId41"/>
    <p:sldId id="317" r:id="rId42"/>
    <p:sldId id="277" r:id="rId43"/>
    <p:sldId id="296" r:id="rId44"/>
    <p:sldId id="295" r:id="rId45"/>
    <p:sldId id="294" r:id="rId46"/>
    <p:sldId id="297" r:id="rId47"/>
    <p:sldId id="298" r:id="rId48"/>
    <p:sldId id="299" r:id="rId49"/>
    <p:sldId id="300" r:id="rId50"/>
    <p:sldId id="301" r:id="rId51"/>
    <p:sldId id="325" r:id="rId52"/>
    <p:sldId id="326" r:id="rId5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68" autoAdjust="0"/>
    <p:restoredTop sz="86355" autoAdjust="0"/>
  </p:normalViewPr>
  <p:slideViewPr>
    <p:cSldViewPr snapToGrid="0">
      <p:cViewPr>
        <p:scale>
          <a:sx n="70" d="100"/>
          <a:sy n="70" d="100"/>
        </p:scale>
        <p:origin x="1596" y="-42"/>
      </p:cViewPr>
      <p:guideLst/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0F7E3-F5CE-4F26-AB14-27A16FC08A3C}" type="datetimeFigureOut">
              <a:rPr lang="pt-BR" smtClean="0"/>
              <a:t>03/03/2015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EDB4C-52B8-4488-B005-0E1BC5E360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7092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EDB4C-52B8-4488-B005-0E1BC5E36066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316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EDB4C-52B8-4488-B005-0E1BC5E36066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7191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EDB4C-52B8-4488-B005-0E1BC5E36066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8059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EFEF-A66E-4FED-B48B-096F0865B5CB}" type="datetime1">
              <a:rPr lang="pt-BR" smtClean="0"/>
              <a:t>03/03/2015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8271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E671-5967-4603-B8E3-8206714D9DDC}" type="datetime1">
              <a:rPr lang="pt-BR" smtClean="0"/>
              <a:t>03/03/2015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2564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BCA0D-3698-4C16-BE1F-AB003E22BFE2}" type="datetime1">
              <a:rPr lang="pt-BR" smtClean="0"/>
              <a:t>03/03/2015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051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54E1-3933-48BE-956C-09FDC9166D02}" type="datetime1">
              <a:rPr lang="pt-BR" smtClean="0"/>
              <a:t>03/03/2015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5786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6C4DE-7552-4D11-BCED-9DA99AF96537}" type="datetime1">
              <a:rPr lang="pt-BR" smtClean="0"/>
              <a:t>03/03/2015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5035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088CE-95CC-4545-8FF4-A01C0220B72D}" type="datetime1">
              <a:rPr lang="pt-BR" smtClean="0"/>
              <a:t>03/03/2015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8200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0E31F-FAB7-4ECE-A0E8-61BEA253B47C}" type="datetime1">
              <a:rPr lang="pt-BR" smtClean="0"/>
              <a:t>03/03/2015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4736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35892-1E12-4FFA-A7B2-DAA61ACE14F2}" type="datetime1">
              <a:rPr lang="pt-BR" smtClean="0"/>
              <a:t>03/03/2015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656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07F11-AC34-48FF-8452-650BEC9BE997}" type="datetime1">
              <a:rPr lang="pt-BR" smtClean="0"/>
              <a:t>03/03/2015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998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26652-B53E-40A3-BDC6-CB6A10F3D7DF}" type="datetime1">
              <a:rPr lang="pt-BR" smtClean="0"/>
              <a:t>03/03/2015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172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43FA-7499-4CB9-817C-67E61D6E5A5B}" type="datetime1">
              <a:rPr lang="pt-BR" smtClean="0"/>
              <a:t>03/03/2015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3963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4543C-2D9C-4A37-B741-9A785D9EBA29}" type="datetime1">
              <a:rPr lang="pt-BR" smtClean="0"/>
              <a:t>03/03/2015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58C55-C9E0-447C-9976-5B1B852CC5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8132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1692322"/>
            <a:ext cx="9144000" cy="13647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5418161"/>
            <a:ext cx="9144000" cy="150807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323229" y="575776"/>
            <a:ext cx="20403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1200" b="0" i="0" u="none" strike="noStrike" baseline="0" dirty="0" smtClean="0">
              <a:solidFill>
                <a:srgbClr val="000000"/>
              </a:solidFill>
            </a:endParaRPr>
          </a:p>
          <a:p>
            <a:pPr algn="ctr"/>
            <a:endParaRPr lang="pt-BR" sz="1200" b="0" i="0" u="none" strike="noStrike" baseline="0" dirty="0" smtClean="0"/>
          </a:p>
          <a:p>
            <a:pPr algn="ctr"/>
            <a:r>
              <a:rPr lang="pt-BR" sz="1200" b="0" i="0" u="none" strike="noStrike" baseline="0" dirty="0" smtClean="0"/>
              <a:t> </a:t>
            </a:r>
            <a:r>
              <a:rPr lang="pt-BR" dirty="0" smtClean="0"/>
              <a:t>SANTANA </a:t>
            </a:r>
            <a:r>
              <a:rPr lang="pt-BR" dirty="0"/>
              <a:t>| </a:t>
            </a:r>
            <a:r>
              <a:rPr lang="pt-BR" dirty="0" smtClean="0"/>
              <a:t>2015 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0" y="248886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smtClean="0">
                <a:cs typeface="Arial" panose="020B0604020202020204" pitchFamily="34" charset="0"/>
              </a:rPr>
              <a:t> ARQUITETURA  SOCIOEDUCATIVA </a:t>
            </a:r>
          </a:p>
          <a:p>
            <a:pPr algn="ctr"/>
            <a:endParaRPr lang="pt-BR" sz="2400" dirty="0">
              <a:cs typeface="Arial" panose="020B0604020202020204" pitchFamily="34" charset="0"/>
            </a:endParaRPr>
          </a:p>
          <a:p>
            <a:pPr algn="ctr"/>
            <a:r>
              <a:rPr lang="pt-BR" sz="2400" dirty="0">
                <a:cs typeface="Arial" panose="020B0604020202020204" pitchFamily="34" charset="0"/>
              </a:rPr>
              <a:t> </a:t>
            </a:r>
            <a:r>
              <a:rPr lang="pt-BR" sz="2400" b="1" dirty="0">
                <a:cs typeface="Arial" panose="020B0604020202020204" pitchFamily="34" charset="0"/>
              </a:rPr>
              <a:t>APLICAÇÃO DAS DIRETRIZES ARQUITETÔNICAS DO SINASE NAS UNIDADES SOCIOEDUCATIVAS DE INTERNAÇÃO </a:t>
            </a:r>
            <a:r>
              <a:rPr lang="pt-BR" sz="2400" dirty="0">
                <a:cs typeface="Arial" panose="020B0604020202020204" pitchFamily="34" charset="0"/>
              </a:rPr>
              <a:t>	</a:t>
            </a:r>
          </a:p>
          <a:p>
            <a:pPr algn="ctr"/>
            <a:endParaRPr lang="pt-BR" sz="2400" b="0" i="0" u="none" strike="noStrike" baseline="0" dirty="0" smtClean="0">
              <a:cs typeface="Arial" panose="020B0604020202020204" pitchFamily="34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1</a:t>
            </a:fld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150126" y="5910590"/>
            <a:ext cx="88710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400" b="1" dirty="0" smtClean="0">
                <a:cs typeface="Arial" panose="020B0604020202020204" pitchFamily="34" charset="0"/>
              </a:rPr>
              <a:t>UNIVERSIDADE </a:t>
            </a:r>
            <a:r>
              <a:rPr lang="pt-BR" sz="1400" b="1" dirty="0">
                <a:cs typeface="Arial" panose="020B0604020202020204" pitchFamily="34" charset="0"/>
              </a:rPr>
              <a:t>FEDERAL DO </a:t>
            </a:r>
            <a:r>
              <a:rPr lang="pt-BR" sz="1400" b="1" dirty="0" smtClean="0">
                <a:cs typeface="Arial" panose="020B0604020202020204" pitchFamily="34" charset="0"/>
              </a:rPr>
              <a:t>AMAPÁ                                              -                                  CURSO </a:t>
            </a:r>
            <a:r>
              <a:rPr lang="pt-BR" sz="1400" b="1" dirty="0">
                <a:cs typeface="Arial" panose="020B0604020202020204" pitchFamily="34" charset="0"/>
              </a:rPr>
              <a:t>ARQUITETURA E </a:t>
            </a:r>
            <a:r>
              <a:rPr lang="pt-BR" sz="1400" b="1" dirty="0" smtClean="0">
                <a:cs typeface="Arial" panose="020B0604020202020204" pitchFamily="34" charset="0"/>
              </a:rPr>
              <a:t>URBANISMO</a:t>
            </a:r>
          </a:p>
          <a:p>
            <a:pPr algn="just"/>
            <a:r>
              <a:rPr lang="pt-BR" sz="1400" dirty="0" smtClean="0"/>
              <a:t>Acadêmica: Aretuza Ribeiro Dias 		                                                            Orientador</a:t>
            </a:r>
            <a:r>
              <a:rPr lang="pt-BR" sz="1400" dirty="0"/>
              <a:t>: Elizeu Correa dos Santos </a:t>
            </a:r>
            <a:r>
              <a:rPr lang="pt-BR" sz="1400" b="1" dirty="0" smtClean="0">
                <a:cs typeface="Arial" panose="020B0604020202020204" pitchFamily="34" charset="0"/>
              </a:rPr>
              <a:t> </a:t>
            </a:r>
            <a:endParaRPr lang="pt-BR" sz="1400" b="0" i="0" u="none" strike="noStrike" baseline="0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73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10</a:t>
            </a:fld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16814" y="471478"/>
            <a:ext cx="9144001" cy="375491"/>
          </a:xfrm>
          <a:prstGeom prst="rect">
            <a:avLst/>
          </a:prstGeom>
        </p:spPr>
        <p:txBody>
          <a:bodyPr wrap="square" lIns="97539" tIns="48770" rIns="97539" bIns="48770">
            <a:spAutoFit/>
          </a:bodyPr>
          <a:lstStyle/>
          <a:p>
            <a:pPr algn="r"/>
            <a:r>
              <a:rPr lang="pt-BR" b="1" dirty="0" smtClean="0">
                <a:latin typeface="Arial Narrow" panose="020B0606020202030204" pitchFamily="34" charset="0"/>
              </a:rPr>
              <a:t>PARÂMETROS ARQUITETÔNICOS PARA UNIDADES DE ATENDIMENTO SOCIOEDUCATIVO</a:t>
            </a:r>
            <a:endParaRPr lang="pt-BR" b="1" dirty="0">
              <a:latin typeface="Arial Narrow" panose="020B060602020203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76083" y="1159193"/>
            <a:ext cx="8625462" cy="5222972"/>
          </a:xfrm>
          <a:prstGeom prst="rect">
            <a:avLst/>
          </a:prstGeom>
        </p:spPr>
        <p:txBody>
          <a:bodyPr wrap="square" lIns="97539" tIns="48770" rIns="97539" bIns="4877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/>
              <a:t>	A </a:t>
            </a:r>
            <a:r>
              <a:rPr lang="pt-BR" dirty="0"/>
              <a:t>estrutura física das Unidades </a:t>
            </a:r>
            <a:r>
              <a:rPr lang="pt-BR" dirty="0" smtClean="0"/>
              <a:t>devem </a:t>
            </a:r>
            <a:r>
              <a:rPr lang="pt-BR" dirty="0"/>
              <a:t>respeitar as exigências de conforto ambiental, de ergonomia, de volumetria, de humanização e de segurança, essa estrutura física deve ser pedagogicamente </a:t>
            </a:r>
            <a:r>
              <a:rPr lang="pt-BR" dirty="0" smtClean="0"/>
              <a:t>adequada ao desenvolvimento </a:t>
            </a:r>
            <a:r>
              <a:rPr lang="pt-BR" dirty="0" smtClean="0"/>
              <a:t>de ações socioeducativa e educacionais . </a:t>
            </a:r>
            <a:r>
              <a:rPr lang="pt-BR" dirty="0" smtClean="0"/>
              <a:t>Deve se  criar um espaço físico  promotor do desenvolvimento </a:t>
            </a:r>
            <a:r>
              <a:rPr lang="pt-BR" dirty="0" smtClean="0"/>
              <a:t>pessoal, educacional e </a:t>
            </a:r>
            <a:r>
              <a:rPr lang="pt-BR" dirty="0" smtClean="0"/>
              <a:t>social do adolescente em </a:t>
            </a:r>
            <a:r>
              <a:rPr lang="pt-BR" dirty="0"/>
              <a:t>cumprimento de medida socioeducativa</a:t>
            </a:r>
            <a:r>
              <a:rPr lang="pt-BR" dirty="0"/>
              <a:t>. </a:t>
            </a:r>
            <a:endParaRPr lang="pt-BR" dirty="0"/>
          </a:p>
          <a:p>
            <a:pPr algn="just"/>
            <a:endParaRPr lang="pt-BR" b="1" dirty="0" smtClean="0"/>
          </a:p>
          <a:p>
            <a:pPr algn="just"/>
            <a:r>
              <a:rPr lang="pt-BR" b="1" dirty="0" smtClean="0"/>
              <a:t>Internação:</a:t>
            </a:r>
            <a:endParaRPr lang="pt-BR" b="1" dirty="0"/>
          </a:p>
          <a:p>
            <a:pPr algn="just">
              <a:lnSpc>
                <a:spcPct val="150000"/>
              </a:lnSpc>
            </a:pPr>
            <a:r>
              <a:rPr lang="pt-BR" dirty="0"/>
              <a:t>– Cada unidade atenderá até 40 adolescentes, com espaços</a:t>
            </a:r>
          </a:p>
          <a:p>
            <a:pPr algn="just">
              <a:lnSpc>
                <a:spcPct val="150000"/>
              </a:lnSpc>
            </a:pPr>
            <a:r>
              <a:rPr lang="pt-BR" dirty="0"/>
              <a:t>residenciais em módulos (máximo de 15 adolescentes) e quartos</a:t>
            </a:r>
          </a:p>
          <a:p>
            <a:pPr algn="just">
              <a:lnSpc>
                <a:spcPct val="150000"/>
              </a:lnSpc>
            </a:pPr>
            <a:r>
              <a:rPr lang="pt-BR" dirty="0"/>
              <a:t>(máximo de 3 adolescentes)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– </a:t>
            </a:r>
            <a:r>
              <a:rPr lang="pt-BR" dirty="0"/>
              <a:t>Espaços para as 3 fases do atendimento (inicial, intermediária e</a:t>
            </a:r>
          </a:p>
          <a:p>
            <a:pPr algn="just">
              <a:lnSpc>
                <a:spcPct val="150000"/>
              </a:lnSpc>
            </a:pPr>
            <a:r>
              <a:rPr lang="pt-BR" dirty="0"/>
              <a:t>conclusiva)</a:t>
            </a:r>
          </a:p>
          <a:p>
            <a:pPr algn="just">
              <a:lnSpc>
                <a:spcPct val="150000"/>
              </a:lnSpc>
            </a:pPr>
            <a:r>
              <a:rPr lang="pt-BR" dirty="0"/>
              <a:t>– Espaços de convivência protetora (para adolescentes ameaçados</a:t>
            </a:r>
            <a:r>
              <a:rPr lang="pt-BR" dirty="0" smtClean="0"/>
              <a:t>)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921431" y="783702"/>
            <a:ext cx="8222569" cy="12653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406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2983832"/>
            <a:ext cx="9144000" cy="92333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L="0" lvl="1" algn="ctr"/>
            <a:endParaRPr lang="pt-BR" b="1" dirty="0" smtClean="0"/>
          </a:p>
          <a:p>
            <a:pPr marL="0" lvl="1" algn="ctr"/>
            <a:r>
              <a:rPr lang="pt-BR" b="1" dirty="0"/>
              <a:t>ESTUDO DE CASO  DO CENTRO SOCIOEDUCATIVO DE INTERNAÇÃO (CESEIN)</a:t>
            </a:r>
            <a:endParaRPr lang="pt-BR" dirty="0"/>
          </a:p>
          <a:p>
            <a:pPr marL="0" lvl="1" algn="ctr"/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979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12</a:t>
            </a:fld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191069" y="359590"/>
            <a:ext cx="89529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pt-BR" b="1" dirty="0" smtClean="0"/>
              <a:t>ESTUDO DE CASO  DO CENTRO SOCIOEDUCATIVO DE INTERNAÇÃO (CESEIN)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1883391" y="728923"/>
            <a:ext cx="7260609" cy="121692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61916" y="1086333"/>
            <a:ext cx="8011236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b="1" dirty="0" smtClean="0">
                <a:solidFill>
                  <a:srgbClr val="000000"/>
                </a:solidFill>
              </a:rPr>
              <a:t>Obs.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rgbClr val="000000"/>
                </a:solidFill>
              </a:rPr>
              <a:t>Não foram  liberados plantas baixas por ser uma instituição penal  por </a:t>
            </a:r>
            <a:r>
              <a:rPr lang="pt-BR" dirty="0">
                <a:solidFill>
                  <a:srgbClr val="000000"/>
                </a:solidFill>
              </a:rPr>
              <a:t>questões de segurança. </a:t>
            </a:r>
            <a:endParaRPr lang="pt-BR" dirty="0" smtClean="0">
              <a:solidFill>
                <a:srgbClr val="000000"/>
              </a:solidFill>
            </a:endParaRP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</a:rPr>
              <a:t>E</a:t>
            </a:r>
            <a:r>
              <a:rPr lang="pt-BR" dirty="0" smtClean="0">
                <a:solidFill>
                  <a:srgbClr val="000000"/>
                </a:solidFill>
              </a:rPr>
              <a:t> proibido tirar fotos   de alguns ambientes sem ordem judicial e as fotografias exportas no trabalho do </a:t>
            </a:r>
            <a:r>
              <a:rPr lang="pt-BR" dirty="0"/>
              <a:t>(CESEIN</a:t>
            </a:r>
            <a:r>
              <a:rPr lang="pt-BR" dirty="0" smtClean="0"/>
              <a:t>) foram liberadas pela fundação nacional da criança e do adolescente ( FCRIA)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rgbClr val="000000"/>
                </a:solidFill>
              </a:rPr>
              <a:t>As visitas foram feitas por  agendamento com a presença de agentes e de funcionários da (FCRIA).</a:t>
            </a:r>
            <a:endParaRPr lang="pt-BR" dirty="0"/>
          </a:p>
          <a:p>
            <a:pPr lvl="0"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5768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191069" y="359590"/>
            <a:ext cx="89529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pt-BR" b="1" dirty="0" smtClean="0"/>
              <a:t>ESTUDO DE CASO  DO CENTRO SOCIOEDUCATIVO DE INTERNAÇÃO (CESEIN)</a:t>
            </a:r>
            <a:endParaRPr lang="pt-BR" dirty="0"/>
          </a:p>
        </p:txBody>
      </p:sp>
      <p:sp>
        <p:nvSpPr>
          <p:cNvPr id="16" name="Retângulo 15"/>
          <p:cNvSpPr/>
          <p:nvPr/>
        </p:nvSpPr>
        <p:spPr>
          <a:xfrm>
            <a:off x="1883391" y="728923"/>
            <a:ext cx="7260609" cy="121692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91069" y="1187749"/>
            <a:ext cx="5086784" cy="3373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15900" algn="just">
              <a:lnSpc>
                <a:spcPct val="150000"/>
              </a:lnSpc>
              <a:spcAft>
                <a:spcPts val="0"/>
              </a:spcAft>
            </a:pPr>
            <a:r>
              <a:rPr lang="pt-BR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Tendo como base no SINASE estudo buscou identificar e Analisar das falhas no estruturar existente na configuração arquitetônica do Cesein com o propósito de chegar a uma compreensão abrangente da situação existente da unidade e atenuar para a aplicação das novas diretrizes do SINASE na concepção do projeto arquitetônico para a criação do centro de internação masculina.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 flipV="1">
            <a:off x="0" y="-45719"/>
            <a:ext cx="66055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5121" name="Imagem 39" descr="Frente do Centro de Educação Sócio Educativo de Internação, em Macapá (Foto: Graziela Miranda/G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9"/>
          <a:stretch>
            <a:fillRect/>
          </a:stretch>
        </p:blipFill>
        <p:spPr bwMode="auto">
          <a:xfrm rot="10800000" flipV="1">
            <a:off x="5513695" y="1159809"/>
            <a:ext cx="3248166" cy="289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453388" y="3929241"/>
            <a:ext cx="336877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endParaRPr kumimoji="0" lang="pt-BR" altLang="pt-B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Figura 15: Frente do Cesein</a:t>
            </a:r>
            <a:r>
              <a:rPr lang="pt-BR" altLang="pt-BR" sz="800" dirty="0">
                <a:latin typeface="Arial" panose="020B0604020202020204" pitchFamily="34" charset="0"/>
              </a:rPr>
              <a:t> </a:t>
            </a:r>
            <a:r>
              <a:rPr kumimoji="0" lang="pt-BR" altLang="pt-B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Fonte: John Pacheco/G1</a:t>
            </a:r>
            <a:endParaRPr kumimoji="0" lang="pt-BR" alt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191069" y="4525699"/>
            <a:ext cx="8712299" cy="2126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15900" algn="just">
              <a:lnSpc>
                <a:spcPct val="150000"/>
              </a:lnSpc>
            </a:pPr>
            <a:r>
              <a:rPr lang="pt-BR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No estado do amapá todas as unidades de internação estão estruturadas na capital. </a:t>
            </a:r>
            <a:r>
              <a:rPr lang="pt-BR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 CESEIN </a:t>
            </a:r>
            <a:r>
              <a:rPr lang="pt-BR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pt-BR" dirty="0" smtClean="0">
                <a:cs typeface="Arial" panose="020B0604020202020204" pitchFamily="34" charset="0"/>
              </a:rPr>
              <a:t>CENTRO SOCIOEDUCATIVO DE INTERNAÇÃO , atende adolescentes </a:t>
            </a:r>
            <a:r>
              <a:rPr lang="pt-BR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na </a:t>
            </a:r>
            <a:r>
              <a:rPr lang="pt-BR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fase inicial, intermediaria e final de internação com áreas destinadas à recreação em comuns a todos. Tem capacidade 40 para receber até adolescentes, entre 14 e 23 anos. Sua administração compete a, (FCRIA) Fundação da Criança e Adolescente.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303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0" y="3698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b="1" dirty="0" smtClean="0"/>
              <a:t>ESTUDO DE CASO  DO CENTRO SOCIOEDUCATIVO DE INTERNAÇÃO (CESEIN)</a:t>
            </a:r>
            <a:endParaRPr lang="pt-BR" dirty="0"/>
          </a:p>
        </p:txBody>
      </p:sp>
      <p:sp>
        <p:nvSpPr>
          <p:cNvPr id="16" name="Retângulo 15"/>
          <p:cNvSpPr/>
          <p:nvPr/>
        </p:nvSpPr>
        <p:spPr>
          <a:xfrm>
            <a:off x="-1" y="753519"/>
            <a:ext cx="9144001" cy="9709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41192" y="953101"/>
            <a:ext cx="8461611" cy="3001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endParaRPr lang="pt-BR" sz="1600" b="1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16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ANÁLISE DA ESTRUTURA FÍSICA</a:t>
            </a:r>
          </a:p>
          <a:p>
            <a:pPr>
              <a:lnSpc>
                <a:spcPct val="150000"/>
              </a:lnSpc>
            </a:pPr>
            <a:endParaRPr lang="pt-BR" sz="1600" b="1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pt-BR" sz="16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Quanto às condições internas de uso das estruturas e os parâmetros arquitetônicos, está totalmente desconformidade com o SINASE praticamente todos os </a:t>
            </a:r>
            <a:r>
              <a:rPr lang="pt-BR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setores </a:t>
            </a:r>
            <a:r>
              <a:rPr lang="pt-BR" sz="16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demonstraram desqualificação , tanto por insuficiência como por inexistência, como os critérios higiênicos ou operacionais do dia-a-dia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15900" algn="just">
              <a:lnSpc>
                <a:spcPct val="150000"/>
              </a:lnSpc>
              <a:spcAft>
                <a:spcPts val="0"/>
              </a:spcAft>
            </a:pPr>
            <a:endParaRPr lang="pt-BR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14</a:t>
            </a:fld>
            <a:endParaRPr lang="pt-BR"/>
          </a:p>
        </p:txBody>
      </p:sp>
      <p:pic>
        <p:nvPicPr>
          <p:cNvPr id="7" name="Imagem 37" descr="Todos os blocos do Cesein foram revistados pelos policiais (Foto: Abinoan Santiago/G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3"/>
          <a:stretch>
            <a:fillRect/>
          </a:stretch>
        </p:blipFill>
        <p:spPr bwMode="auto">
          <a:xfrm rot="10800000" flipV="1">
            <a:off x="649580" y="3787669"/>
            <a:ext cx="3384645" cy="222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41192" y="6071761"/>
            <a:ext cx="397413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Figura 17: Situação dos alojamentos (FONTE: </a:t>
            </a:r>
            <a:r>
              <a:rPr kumimoji="0" lang="pt-BR" altLang="pt-B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John</a:t>
            </a:r>
            <a:r>
              <a:rPr kumimoji="0" lang="pt-BR" altLang="pt-BR" sz="1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pt-B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Pacheco/G1</a:t>
            </a:r>
            <a:r>
              <a:rPr kumimoji="0" lang="pt-BR" altLang="pt-B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pt-BR" altLang="pt-B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Imagem 35" descr="No início de dezembro, seis internos serraram a grade das celas do bloco 3 do Cesein (Foto: Abinoan Santiago/G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328" y="3777464"/>
            <a:ext cx="3835022" cy="22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731117" y="6015438"/>
            <a:ext cx="407168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Figura 17: Situação dos alojamentos (FONTE: John Pacheco/G1)</a:t>
            </a:r>
            <a:endParaRPr kumimoji="0" lang="pt-BR" altLang="pt-B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95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0" y="3698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b="1" dirty="0" smtClean="0"/>
              <a:t>ESTUDO DE CASO  DO CENTRO SOCIOEDUCATIVO DE INTERNAÇÃO (CESEIN)</a:t>
            </a:r>
            <a:endParaRPr lang="pt-BR" dirty="0"/>
          </a:p>
        </p:txBody>
      </p:sp>
      <p:sp>
        <p:nvSpPr>
          <p:cNvPr id="16" name="Retângulo 15"/>
          <p:cNvSpPr/>
          <p:nvPr/>
        </p:nvSpPr>
        <p:spPr>
          <a:xfrm>
            <a:off x="-1" y="753519"/>
            <a:ext cx="9144001" cy="9709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170" name="Imagem 31" descr="F:\CESEIN 1\IMG_47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60"/>
          <a:stretch>
            <a:fillRect/>
          </a:stretch>
        </p:blipFill>
        <p:spPr bwMode="auto">
          <a:xfrm>
            <a:off x="591617" y="1269059"/>
            <a:ext cx="3707428" cy="218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71648" y="3413485"/>
            <a:ext cx="4572000" cy="25417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15900" algn="ctr">
              <a:lnSpc>
                <a:spcPct val="150000"/>
              </a:lnSpc>
              <a:spcAft>
                <a:spcPts val="0"/>
              </a:spcAft>
            </a:pPr>
            <a:r>
              <a:rPr lang="pt-BR" sz="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Figura 23: Atividade de recreação futebol de areia Fonte: Autor da Pesquisa 2015</a:t>
            </a:r>
            <a:endParaRPr lang="pt-BR" sz="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Imagem 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89" b="46158"/>
          <a:stretch>
            <a:fillRect/>
          </a:stretch>
        </p:blipFill>
        <p:spPr bwMode="auto">
          <a:xfrm>
            <a:off x="4988251" y="1269059"/>
            <a:ext cx="3330054" cy="222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571994" y="3491597"/>
            <a:ext cx="416256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15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Figura 20: Área externa de lazer e quadra coberta</a:t>
            </a:r>
            <a:r>
              <a:rPr lang="pt-BR" altLang="pt-BR" sz="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altLang="pt-BR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Fonte: Autor da Pesquisa 2015</a:t>
            </a:r>
            <a:r>
              <a:rPr kumimoji="0" lang="pt-BR" altLang="pt-BR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Imagem 33" descr="F:\CESEIN 1\IMG_45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" t="1591" r="-1186" b="18028"/>
          <a:stretch>
            <a:fillRect/>
          </a:stretch>
        </p:blipFill>
        <p:spPr bwMode="auto">
          <a:xfrm>
            <a:off x="777915" y="3800741"/>
            <a:ext cx="3384646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409428" y="6007891"/>
            <a:ext cx="416257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Figura 21: Auditórios atividades de recriação Fonte: Autor da Pesquisa 2015</a:t>
            </a:r>
            <a:endParaRPr lang="pt-B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32" descr="F:\CESEIN 1\IMG_47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70"/>
          <a:stretch>
            <a:fillRect/>
          </a:stretch>
        </p:blipFill>
        <p:spPr bwMode="auto">
          <a:xfrm>
            <a:off x="4988252" y="3800742"/>
            <a:ext cx="3330054" cy="22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4367277" y="6007892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15900" algn="ctr">
              <a:lnSpc>
                <a:spcPct val="150000"/>
              </a:lnSpc>
              <a:spcAft>
                <a:spcPts val="0"/>
              </a:spcAft>
            </a:pPr>
            <a:r>
              <a:rPr lang="pt-BR" sz="9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Figura 22: Atividade de recreação salto à distância Fonte: Autor da Pesquisa 2015</a:t>
            </a:r>
            <a:endParaRPr lang="pt-BR" sz="9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166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16</a:t>
            </a:fld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91" y="692971"/>
            <a:ext cx="3931142" cy="584594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702" y="624718"/>
            <a:ext cx="3952217" cy="6096758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" y="139111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pt-BR" sz="1600" b="1" dirty="0" smtClean="0"/>
              <a:t>RELATÓRIO JUSTIÇA AO JOVENS EXPRESSÃO FEITA PELA CNJ  - CONSELHO NACIONAL DA JUSTIÇA  </a:t>
            </a:r>
            <a:endParaRPr lang="pt-BR" sz="1600" dirty="0"/>
          </a:p>
        </p:txBody>
      </p:sp>
      <p:sp>
        <p:nvSpPr>
          <p:cNvPr id="7" name="Retângulo 6"/>
          <p:cNvSpPr/>
          <p:nvPr/>
        </p:nvSpPr>
        <p:spPr>
          <a:xfrm>
            <a:off x="0" y="522762"/>
            <a:ext cx="9144001" cy="9709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156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2983832"/>
            <a:ext cx="9144000" cy="984885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L="0" lvl="1" algn="ctr"/>
            <a:endParaRPr lang="pt-BR" sz="2000" b="1" dirty="0" smtClean="0"/>
          </a:p>
          <a:p>
            <a:pPr marL="0" lvl="1" algn="ctr"/>
            <a:r>
              <a:rPr lang="pt-BR" sz="2000" b="1" dirty="0" smtClean="0"/>
              <a:t>PROJETO ARQUITETONICO CENTRO DE INTERNAÇÃO SOCIOEDUCATIVO</a:t>
            </a:r>
          </a:p>
          <a:p>
            <a:pPr marL="0" lvl="1" algn="ctr"/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736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46867" y="1144837"/>
            <a:ext cx="814795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30523">
              <a:lnSpc>
                <a:spcPct val="150000"/>
              </a:lnSpc>
              <a:defRPr/>
            </a:pPr>
            <a:r>
              <a:rPr lang="pt-BR" altLang="pt-BR" dirty="0" smtClean="0"/>
              <a:t>		A unidade foi construída em um terreno de 45.574,25 m², com 22.469 m² de área construída O terreno possui área muito maior do que a estabelecida pelo SINASE (no mínimo 15.000m²). O que torna o espaço amplo. O espaço tem capacidade máxima 62 adolescentes, sendo estes do sexo masculino. </a:t>
            </a:r>
            <a:r>
              <a:rPr lang="pt-BR" dirty="0" smtClean="0"/>
              <a:t>A tipologia adotada consiste em blocos soltos distribuídos ao longo do terreno. Conta com uma Área Técnica para Internação , Área de Viver Internação, Área Educacional e Administrativa Área de Saúde , Área Nutrição e Refeitório, Área de Lazer da Internação, Área de Lazer publica e Estacionamento. 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1636295" y="754476"/>
            <a:ext cx="7507703" cy="95756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18</a:t>
            </a:fld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564104" y="323075"/>
            <a:ext cx="76520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pt-BR" sz="2000" b="1" dirty="0"/>
              <a:t>PROJETO ARQUITETONICO CENTRO DE INTERNAÇÃO SOCIOEDUCATIVO</a:t>
            </a:r>
          </a:p>
        </p:txBody>
      </p:sp>
    </p:spTree>
    <p:extLst>
      <p:ext uri="{BB962C8B-B14F-4D97-AF65-F5344CB8AC3E}">
        <p14:creationId xmlns:p14="http://schemas.microsoft.com/office/powerpoint/2010/main" val="149474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19</a:t>
            </a:fld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0" y="3181351"/>
            <a:ext cx="9144000" cy="406269"/>
          </a:xfrm>
          <a:prstGeom prst="rect">
            <a:avLst/>
          </a:prstGeom>
          <a:solidFill>
            <a:schemeClr val="accent6"/>
          </a:solidFill>
        </p:spPr>
        <p:txBody>
          <a:bodyPr wrap="square" lIns="97539" tIns="48770" rIns="97539" bIns="48770">
            <a:spAutoFit/>
          </a:bodyPr>
          <a:lstStyle/>
          <a:p>
            <a:pPr algn="ctr"/>
            <a:r>
              <a:rPr lang="pt-BR" sz="2000" b="1" smtClean="0">
                <a:latin typeface="Arial" panose="020B0604020202020204" pitchFamily="34" charset="0"/>
                <a:cs typeface="Arial" panose="020B0604020202020204" pitchFamily="34" charset="0"/>
              </a:rPr>
              <a:t>LOCALIZAÇÃO DA ÁREA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14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217158" y="707886"/>
            <a:ext cx="4926842" cy="13647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217158" y="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sz="2000" b="1" i="0" u="none" strike="noStrike" baseline="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pt-BR" sz="2000" b="1" i="0" u="none" strike="noStrike" baseline="0" dirty="0" smtClean="0">
                <a:cs typeface="Arial" panose="020B0604020202020204" pitchFamily="34" charset="0"/>
              </a:rPr>
              <a:t>INTRODUÇÃO </a:t>
            </a:r>
            <a:endParaRPr lang="pt-BR" sz="2000" b="1" dirty="0">
              <a:cs typeface="Arial" panose="020B0604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28288" y="1415772"/>
            <a:ext cx="847525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600" dirty="0">
                <a:cs typeface="Arial" panose="020B0604020202020204" pitchFamily="34" charset="0"/>
              </a:rPr>
              <a:t>Este trabalho tem como desígnio autenticar a respeito das unidades de internação e recuperação para jovens infratores, que como se sabe encontra-se em crise.  A violência nas últimas décadas vem exibindo um aumento considerável, sendo os jovens as principais vítimas e infratores. Os espaços que deveriam ser de ressocialização mais se assemelham a presídios e penitenciárias, com altos índices de superlotação, em alguns Estados, e pouquíssimas oportunidades de formação educacional e profissional. E considerado criança, para efeitos da lei, o menor de 12 anos e o adolescente aquele com idade entre 12 e 18 anos. (ECA ,lei 8.069/90) . De acordo com o relatório (Um olhar mais atento – CNMP 2013), há superlotação nas unidades em 16 Estados brasileiros. Ao todo, o sistema oferece 15.414 vagas, mas abriga 18.378 internos. </a:t>
            </a:r>
          </a:p>
          <a:p>
            <a:pPr algn="just">
              <a:lnSpc>
                <a:spcPct val="150000"/>
              </a:lnSpc>
            </a:pPr>
            <a:r>
              <a:rPr lang="pt-BR" sz="1600" dirty="0">
                <a:cs typeface="Arial" panose="020B0604020202020204" pitchFamily="34" charset="0"/>
              </a:rPr>
              <a:t>A legislação que hoje trata da internação desses jovens e o SINASE - SISTEMA NACIONAL DE ATENDIMENTO </a:t>
            </a:r>
            <a:r>
              <a:rPr lang="pt-BR" sz="1600" dirty="0" smtClean="0">
                <a:cs typeface="Arial" panose="020B0604020202020204" pitchFamily="34" charset="0"/>
              </a:rPr>
              <a:t>SOCIOEDUCATIVO e o ECA - ESTATUTO DA CRIANÇA E ADOLESCENTE.</a:t>
            </a:r>
            <a:endParaRPr lang="pt-BR" sz="1600" dirty="0" smtClean="0">
              <a:cs typeface="Arial" panose="020B0604020202020204" pitchFamily="34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986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83728" y="4196281"/>
            <a:ext cx="8963869" cy="2124688"/>
          </a:xfrm>
          <a:prstGeom prst="rect">
            <a:avLst/>
          </a:prstGeom>
        </p:spPr>
        <p:txBody>
          <a:bodyPr wrap="square" lIns="97539" tIns="48770" rIns="97539" bIns="4877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	Esta localizada na Rodovia  BR 210  um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local mais afastado da área central da cidade, porém não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distante da área Urbana,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estando assim a uma distância que permita uma maior integração com a sociedade e com as suas famílias, a área se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encontra se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hoje em um processo de estruturação, por meio da ampliação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dos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espaços públicos.</a:t>
            </a:r>
          </a:p>
        </p:txBody>
      </p:sp>
      <p:sp>
        <p:nvSpPr>
          <p:cNvPr id="5" name="Caixa de texto 25"/>
          <p:cNvSpPr txBox="1">
            <a:spLocks noChangeArrowheads="1"/>
          </p:cNvSpPr>
          <p:nvPr/>
        </p:nvSpPr>
        <p:spPr bwMode="auto">
          <a:xfrm>
            <a:off x="2043410" y="3430725"/>
            <a:ext cx="4244454" cy="210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500"/>
              </a:spcBef>
              <a:spcAft>
                <a:spcPts val="1500"/>
              </a:spcAft>
              <a:buClrTx/>
              <a:buSzTx/>
              <a:buFontTx/>
              <a:buNone/>
              <a:tabLst/>
            </a:pPr>
            <a:r>
              <a:rPr kumimoji="0" lang="pt-BR" altLang="pt-BR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Foto: Proposta do Terreno Localização Rodovia 210 Fonte: Google Maps e Wikipédia</a:t>
            </a: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836769" y="753519"/>
            <a:ext cx="3307231" cy="9656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3051517" y="418590"/>
            <a:ext cx="60924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alt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ESCOLHA DO TERRENO</a:t>
            </a:r>
            <a:endParaRPr lang="pt-BR" alt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024" t="2279" r="3568" b="5129"/>
          <a:stretch/>
        </p:blipFill>
        <p:spPr>
          <a:xfrm>
            <a:off x="149256" y="1336889"/>
            <a:ext cx="8898341" cy="2046071"/>
          </a:xfrm>
          <a:prstGeom prst="rect">
            <a:avLst/>
          </a:prstGeom>
        </p:spPr>
      </p:pic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20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551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941" y="3134349"/>
            <a:ext cx="5353051" cy="33147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tângulo 1"/>
          <p:cNvSpPr/>
          <p:nvPr/>
        </p:nvSpPr>
        <p:spPr>
          <a:xfrm>
            <a:off x="5462339" y="609487"/>
            <a:ext cx="3681661" cy="87736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56675" y="873554"/>
            <a:ext cx="86466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>
                <a:cs typeface="Arial" panose="020B0604020202020204" pitchFamily="34" charset="0"/>
              </a:rPr>
              <a:t>	O projeto </a:t>
            </a:r>
            <a:r>
              <a:rPr lang="pt-BR" dirty="0" smtClean="0">
                <a:cs typeface="Arial" panose="020B0604020202020204" pitchFamily="34" charset="0"/>
              </a:rPr>
              <a:t>fica na Área do Loteamento Floresta tropical </a:t>
            </a:r>
            <a:r>
              <a:rPr lang="pt-BR" dirty="0" smtClean="0">
                <a:cs typeface="Arial" panose="020B0604020202020204" pitchFamily="34" charset="0"/>
              </a:rPr>
              <a:t>próximo a uma área de habitação de interesse social Cidade Macapaba, </a:t>
            </a:r>
            <a:r>
              <a:rPr lang="pt-BR" dirty="0" smtClean="0">
                <a:cs typeface="Arial" panose="020B0604020202020204" pitchFamily="34" charset="0"/>
              </a:rPr>
              <a:t>Instituto Federal do </a:t>
            </a:r>
            <a:r>
              <a:rPr lang="pt-BR" dirty="0" smtClean="0">
                <a:cs typeface="Arial" panose="020B0604020202020204" pitchFamily="34" charset="0"/>
              </a:rPr>
              <a:t>Amapá (IFAP) </a:t>
            </a:r>
            <a:r>
              <a:rPr lang="pt-BR" dirty="0" smtClean="0">
                <a:cs typeface="Arial" panose="020B0604020202020204" pitchFamily="34" charset="0"/>
              </a:rPr>
              <a:t>E Cemitério são </a:t>
            </a:r>
            <a:r>
              <a:rPr lang="pt-BR" dirty="0" smtClean="0">
                <a:cs typeface="Arial" panose="020B0604020202020204" pitchFamily="34" charset="0"/>
              </a:rPr>
              <a:t>Francisco de Assis, encontra-se </a:t>
            </a:r>
            <a:r>
              <a:rPr lang="pt-BR" dirty="0" smtClean="0">
                <a:cs typeface="Arial" panose="020B0604020202020204" pitchFamily="34" charset="0"/>
              </a:rPr>
              <a:t>dentro do limite dos Bairros </a:t>
            </a:r>
            <a:r>
              <a:rPr lang="pt-BR" dirty="0" smtClean="0">
                <a:cs typeface="Arial" panose="020B0604020202020204" pitchFamily="34" charset="0"/>
              </a:rPr>
              <a:t>Brasil Novo, Jardim Felicidade Loteamento Moradas Palmeiras , Infraero I e II </a:t>
            </a:r>
            <a:r>
              <a:rPr lang="pt-BR" dirty="0" smtClean="0">
                <a:cs typeface="Arial" panose="020B0604020202020204" pitchFamily="34" charset="0"/>
              </a:rPr>
              <a:t>e </a:t>
            </a:r>
            <a:r>
              <a:rPr lang="pt-BR" dirty="0" smtClean="0">
                <a:cs typeface="Arial" panose="020B0604020202020204" pitchFamily="34" charset="0"/>
              </a:rPr>
              <a:t>Bairro Açaí.</a:t>
            </a:r>
            <a:endParaRPr lang="pt-BR" dirty="0"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90863" y="155878"/>
            <a:ext cx="80621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LOCALIZAÇÃO DA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ÁREA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21</a:t>
            </a:fld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3500182" y="2650378"/>
            <a:ext cx="2159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SITUAÇÃO 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 de texto 25"/>
          <p:cNvSpPr txBox="1">
            <a:spLocks noChangeArrowheads="1"/>
          </p:cNvSpPr>
          <p:nvPr/>
        </p:nvSpPr>
        <p:spPr bwMode="auto">
          <a:xfrm>
            <a:off x="1315530" y="6449104"/>
            <a:ext cx="6303387" cy="22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500"/>
              </a:spcBef>
              <a:spcAft>
                <a:spcPts val="1500"/>
              </a:spcAft>
              <a:buClrTx/>
              <a:buSzTx/>
              <a:buFontTx/>
              <a:buNone/>
              <a:tabLst/>
            </a:pPr>
            <a:r>
              <a:rPr kumimoji="0" lang="pt-BR" altLang="pt-BR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Foto: Proposta do Terreno Localização Rodovia 210</a:t>
            </a: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spaço Reservado para Número de Slide 7"/>
          <p:cNvSpPr txBox="1">
            <a:spLocks/>
          </p:cNvSpPr>
          <p:nvPr/>
        </p:nvSpPr>
        <p:spPr>
          <a:xfrm>
            <a:off x="3935930" y="6057274"/>
            <a:ext cx="3055419" cy="395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758C55-C9E0-447C-9976-5B1B852CC54C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442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462339" y="609487"/>
            <a:ext cx="3681661" cy="87736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t="4607" r="1790" b="2424"/>
          <a:stretch/>
        </p:blipFill>
        <p:spPr bwMode="auto">
          <a:xfrm>
            <a:off x="133061" y="940390"/>
            <a:ext cx="9010939" cy="559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090863" y="155878"/>
            <a:ext cx="80621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PONTOS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RELEVANTES VISUAIS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191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23</a:t>
            </a:fld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4995136" y="357534"/>
            <a:ext cx="4148864" cy="467824"/>
          </a:xfrm>
          <a:prstGeom prst="rect">
            <a:avLst/>
          </a:prstGeom>
        </p:spPr>
        <p:txBody>
          <a:bodyPr wrap="square" lIns="97539" tIns="48770" rIns="97539" bIns="48770">
            <a:spAutoFit/>
          </a:bodyPr>
          <a:lstStyle/>
          <a:p>
            <a:pPr algn="r"/>
            <a:r>
              <a:rPr lang="pt-BR" sz="2400" b="1" dirty="0"/>
              <a:t>FOTOS DO TERRENO</a:t>
            </a:r>
            <a:endParaRPr lang="pt-BR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870" y="1237905"/>
            <a:ext cx="3167749" cy="233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234" y="1237905"/>
            <a:ext cx="2952530" cy="233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321" y="3941868"/>
            <a:ext cx="3140846" cy="2414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136" y="3922673"/>
            <a:ext cx="2925628" cy="2374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836769" y="753519"/>
            <a:ext cx="3307231" cy="9656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416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977049" y="309242"/>
            <a:ext cx="8166951" cy="683268"/>
          </a:xfrm>
          <a:prstGeom prst="rect">
            <a:avLst/>
          </a:prstGeom>
        </p:spPr>
        <p:txBody>
          <a:bodyPr wrap="square" lIns="97539" tIns="48770" rIns="97539" bIns="48770">
            <a:spAutoFit/>
          </a:bodyPr>
          <a:lstStyle/>
          <a:p>
            <a:pPr algn="r"/>
            <a:r>
              <a:rPr lang="pt-BR" sz="2000" b="1" dirty="0" smtClean="0">
                <a:cs typeface="Arial" panose="020B0604020202020204" pitchFamily="34" charset="0"/>
              </a:rPr>
              <a:t>MAPA SETORIZAÇÃO</a:t>
            </a:r>
            <a:endParaRPr lang="pt-BR" sz="2000" dirty="0">
              <a:cs typeface="Arial" panose="020B0604020202020204" pitchFamily="34" charset="0"/>
            </a:endParaRPr>
          </a:p>
          <a:p>
            <a:pPr algn="r"/>
            <a:endParaRPr lang="pt-BR" dirty="0"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75435" y="1126358"/>
            <a:ext cx="8577496" cy="798941"/>
          </a:xfrm>
          <a:prstGeom prst="rect">
            <a:avLst/>
          </a:prstGeom>
        </p:spPr>
        <p:txBody>
          <a:bodyPr wrap="square" lIns="97539" tIns="48770" rIns="97539" bIns="4877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600" dirty="0" smtClean="0">
                <a:cs typeface="Arial" panose="020B0604020202020204" pitchFamily="34" charset="0"/>
              </a:rPr>
              <a:t>	Conforme </a:t>
            </a:r>
            <a:r>
              <a:rPr lang="pt-BR" sz="1600" dirty="0">
                <a:cs typeface="Arial" panose="020B0604020202020204" pitchFamily="34" charset="0"/>
              </a:rPr>
              <a:t>o Plano diretor Municipal de Macapá, o terreno escolhido para a </a:t>
            </a:r>
            <a:r>
              <a:rPr lang="pt-BR" sz="1600" dirty="0" smtClean="0">
                <a:cs typeface="Arial" panose="020B0604020202020204" pitchFamily="34" charset="0"/>
              </a:rPr>
              <a:t>futura instalação </a:t>
            </a:r>
            <a:r>
              <a:rPr lang="pt-BR" sz="1600" dirty="0">
                <a:cs typeface="Arial" panose="020B0604020202020204" pitchFamily="34" charset="0"/>
              </a:rPr>
              <a:t>Unidades Socioeducativas de Internação fica na Setor Misto 1 </a:t>
            </a:r>
            <a:r>
              <a:rPr lang="pt-BR" sz="1600" dirty="0" smtClean="0">
                <a:cs typeface="Arial" panose="020B0604020202020204" pitchFamily="34" charset="0"/>
              </a:rPr>
              <a:t> ( </a:t>
            </a:r>
            <a:r>
              <a:rPr lang="pt-BR" sz="1600" dirty="0">
                <a:cs typeface="Arial" panose="020B0604020202020204" pitchFamily="34" charset="0"/>
              </a:rPr>
              <a:t>SM1 </a:t>
            </a:r>
            <a:r>
              <a:rPr lang="pt-BR" sz="1600" dirty="0" smtClean="0">
                <a:cs typeface="Arial" panose="020B0604020202020204" pitchFamily="34" charset="0"/>
              </a:rPr>
              <a:t>).</a:t>
            </a:r>
            <a:endParaRPr lang="pt-BR" sz="1600" dirty="0">
              <a:cs typeface="Arial" panose="020B060402020202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 flipV="1">
            <a:off x="6782936" y="728986"/>
            <a:ext cx="2361064" cy="10540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" t="9895" r="5786" b="7629"/>
          <a:stretch>
            <a:fillRect/>
          </a:stretch>
        </p:blipFill>
        <p:spPr bwMode="auto">
          <a:xfrm>
            <a:off x="426017" y="2270046"/>
            <a:ext cx="6004007" cy="385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9" t="16589" r="14180" b="7626"/>
          <a:stretch>
            <a:fillRect/>
          </a:stretch>
        </p:blipFill>
        <p:spPr bwMode="auto">
          <a:xfrm>
            <a:off x="7133087" y="4298216"/>
            <a:ext cx="178435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de seta reta 5"/>
          <p:cNvCxnSpPr/>
          <p:nvPr/>
        </p:nvCxnSpPr>
        <p:spPr>
          <a:xfrm>
            <a:off x="2433829" y="3329972"/>
            <a:ext cx="5591433" cy="1242028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24</a:t>
            </a:fld>
            <a:endParaRPr lang="pt-BR"/>
          </a:p>
        </p:txBody>
      </p:sp>
      <p:pic>
        <p:nvPicPr>
          <p:cNvPr id="19" name="Imagem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43"/>
          <a:stretch>
            <a:fillRect/>
          </a:stretch>
        </p:blipFill>
        <p:spPr bwMode="auto">
          <a:xfrm>
            <a:off x="743599" y="4815761"/>
            <a:ext cx="1400175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977049" y="309242"/>
            <a:ext cx="8166951" cy="467824"/>
          </a:xfrm>
          <a:prstGeom prst="rect">
            <a:avLst/>
          </a:prstGeom>
        </p:spPr>
        <p:txBody>
          <a:bodyPr wrap="square" lIns="97539" tIns="48770" rIns="97539" bIns="48770">
            <a:spAutoFit/>
          </a:bodyPr>
          <a:lstStyle/>
          <a:p>
            <a:pPr algn="r"/>
            <a:r>
              <a:rPr lang="pt-BR" sz="1200" b="1" dirty="0" smtClean="0">
                <a:cs typeface="Arial" panose="020B0604020202020204" pitchFamily="34" charset="0"/>
              </a:rPr>
              <a:t>QUADRO </a:t>
            </a:r>
            <a:r>
              <a:rPr lang="pt-BR" sz="1200" b="1" dirty="0">
                <a:cs typeface="Arial" panose="020B0604020202020204" pitchFamily="34" charset="0"/>
              </a:rPr>
              <a:t>DE USOS E ATIVIDADES </a:t>
            </a:r>
            <a:endParaRPr lang="pt-BR" sz="1200" dirty="0">
              <a:cs typeface="Arial" panose="020B0604020202020204" pitchFamily="34" charset="0"/>
            </a:endParaRPr>
          </a:p>
          <a:p>
            <a:pPr algn="r"/>
            <a:endParaRPr lang="pt-BR" sz="1200" dirty="0">
              <a:cs typeface="Arial" panose="020B060402020202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 flipV="1">
            <a:off x="3048001" y="720089"/>
            <a:ext cx="6096000" cy="61522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z="1200" smtClean="0"/>
              <a:t>25</a:t>
            </a:fld>
            <a:endParaRPr lang="pt-BR" sz="1200"/>
          </a:p>
        </p:txBody>
      </p:sp>
      <p:sp>
        <p:nvSpPr>
          <p:cNvPr id="10" name="Caixa de texto 45"/>
          <p:cNvSpPr txBox="1">
            <a:spLocks noChangeArrowheads="1"/>
          </p:cNvSpPr>
          <p:nvPr/>
        </p:nvSpPr>
        <p:spPr bwMode="auto">
          <a:xfrm>
            <a:off x="519501" y="3564536"/>
            <a:ext cx="8453049" cy="32166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7539" tIns="48770" rIns="97539" bIns="4877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265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tabLst>
                <a:tab pos="2265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tabLst>
                <a:tab pos="2265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tabLst>
                <a:tab pos="2265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tabLst>
                <a:tab pos="2265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tabLst>
                <a:tab pos="2265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tabLst>
                <a:tab pos="2265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tabLst>
                <a:tab pos="2265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tabLst>
                <a:tab pos="2265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75390">
              <a:tabLst>
                <a:tab pos="2416463" algn="l"/>
              </a:tabLst>
            </a:pPr>
            <a:r>
              <a:rPr lang="pt-BR" altLang="pt-BR" sz="1200" dirty="0"/>
              <a:t> Quadro: LEI COMPLEMENTAR 029/2004 - DO USO E OCUPAÇÃO DO SOLO DO MUNICÍPIO DE MACAPÁ</a:t>
            </a:r>
          </a:p>
        </p:txBody>
      </p:sp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352007"/>
              </p:ext>
            </p:extLst>
          </p:nvPr>
        </p:nvGraphicFramePr>
        <p:xfrm>
          <a:off x="305621" y="981285"/>
          <a:ext cx="8677165" cy="25577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1965"/>
                <a:gridCol w="3425588"/>
                <a:gridCol w="2402006"/>
                <a:gridCol w="1487606"/>
              </a:tblGrid>
              <a:tr h="648332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t-BR" sz="14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pt-BR" sz="14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SETOR</a:t>
                      </a:r>
                      <a:endParaRPr lang="pt-BR" sz="2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 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72502" marR="72502" marT="0" marB="0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 </a:t>
                      </a:r>
                      <a:endParaRPr lang="pt-BR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USOS E ATIVIDADES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72502" marR="72502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9257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 </a:t>
                      </a:r>
                      <a:endParaRPr lang="pt-BR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DIRETRIZES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72502" marR="725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 </a:t>
                      </a:r>
                      <a:endParaRPr lang="pt-BR" sz="2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USOS PERMITIDOS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72502" marR="725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65045" algn="l"/>
                        </a:tabLst>
                      </a:pPr>
                      <a:r>
                        <a:rPr lang="pt-BR" sz="1400">
                          <a:effectLst/>
                        </a:rPr>
                        <a:t> </a:t>
                      </a:r>
                      <a:endParaRPr lang="pt-BR" sz="2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65045" algn="l"/>
                        </a:tabLst>
                      </a:pPr>
                      <a:r>
                        <a:rPr lang="pt-BR" sz="1400">
                          <a:effectLst/>
                        </a:rPr>
                        <a:t>OBS.</a:t>
                      </a:r>
                      <a:endParaRPr lang="pt-BR" sz="2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72502" marR="72502" marT="0" marB="0"/>
                </a:tc>
              </a:tr>
              <a:tr h="13168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1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effectLst/>
                        </a:rPr>
                        <a:t>MISTO 1</a:t>
                      </a:r>
                      <a:r>
                        <a:rPr lang="pt-BR" sz="2800" b="1" baseline="0" dirty="0" smtClean="0">
                          <a:effectLst/>
                        </a:rPr>
                        <a:t> </a:t>
                      </a:r>
                      <a:r>
                        <a:rPr lang="pt-BR" sz="1400" b="1" dirty="0" smtClean="0">
                          <a:effectLst/>
                        </a:rPr>
                        <a:t>- </a:t>
                      </a:r>
                      <a:r>
                        <a:rPr lang="pt-BR" sz="1100" b="1" dirty="0">
                          <a:effectLst/>
                        </a:rPr>
                        <a:t>SM1</a:t>
                      </a:r>
                      <a:endParaRPr lang="pt-BR" sz="2800" b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 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72502" marR="7250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Atividades comerciais e de serviços compatibilizados com o uso residencial e de grande porte, controlados os impactos ambientais.</a:t>
                      </a:r>
                      <a:endParaRPr lang="pt-BR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72502" marR="7250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Residencial Unifamiliar e </a:t>
                      </a:r>
                      <a:r>
                        <a:rPr lang="pt-BR" sz="1200" dirty="0" err="1">
                          <a:effectLst/>
                        </a:rPr>
                        <a:t>multifamiliar</a:t>
                      </a:r>
                      <a:r>
                        <a:rPr lang="pt-BR" sz="1200" dirty="0">
                          <a:effectLst/>
                        </a:rPr>
                        <a:t>; comercial e industrial nível 1, 2, 3 e 4; de serviços níveis 1, 2, 3, 4 e 5; agrícola nível 3.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72502" marR="725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65045" algn="l"/>
                        </a:tabLst>
                      </a:pPr>
                      <a:r>
                        <a:rPr lang="pt-BR" sz="1400" dirty="0">
                          <a:effectLst/>
                        </a:rPr>
                        <a:t>       </a:t>
                      </a:r>
                      <a:endParaRPr lang="pt-BR" sz="2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265045" algn="l"/>
                        </a:tabLst>
                      </a:pPr>
                      <a:r>
                        <a:rPr lang="pt-BR" sz="1400" dirty="0">
                          <a:effectLst/>
                        </a:rPr>
                        <a:t>          </a:t>
                      </a:r>
                      <a:endParaRPr lang="pt-BR" sz="2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265045" algn="l"/>
                        </a:tabLst>
                      </a:pPr>
                      <a:r>
                        <a:rPr lang="pt-BR" sz="1400" dirty="0">
                          <a:effectLst/>
                        </a:rPr>
                        <a:t>            </a:t>
                      </a:r>
                      <a:endParaRPr lang="pt-BR" sz="2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72502" marR="72502" marT="0" marB="0"/>
                </a:tc>
              </a:tr>
            </a:tbl>
          </a:graphicData>
        </a:graphic>
      </p:graphicFrame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702570"/>
              </p:ext>
            </p:extLst>
          </p:nvPr>
        </p:nvGraphicFramePr>
        <p:xfrm>
          <a:off x="278640" y="3886200"/>
          <a:ext cx="8533578" cy="21128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8887"/>
                <a:gridCol w="1285646"/>
                <a:gridCol w="813115"/>
                <a:gridCol w="940936"/>
                <a:gridCol w="1133254"/>
                <a:gridCol w="1558922"/>
                <a:gridCol w="944801"/>
                <a:gridCol w="1038017"/>
              </a:tblGrid>
              <a:tr h="357427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65045" algn="l"/>
                        </a:tabLst>
                      </a:pPr>
                      <a:endParaRPr lang="pt-BR" sz="105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65045" algn="l"/>
                        </a:tabLst>
                      </a:pPr>
                      <a:endParaRPr lang="pt-BR" sz="105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65045" algn="l"/>
                        </a:tabLst>
                      </a:pPr>
                      <a:r>
                        <a:rPr lang="pt-BR" sz="1050" dirty="0" smtClean="0">
                          <a:effectLst/>
                        </a:rPr>
                        <a:t>SETOR</a:t>
                      </a:r>
                      <a:endParaRPr lang="pt-BR" sz="1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72502" marR="72502" marT="0" marB="0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 </a:t>
                      </a:r>
                      <a:endParaRPr lang="pt-BR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DIRETRIZES PARA INTENSIDADE DE OCUPAÇÃO</a:t>
                      </a:r>
                      <a:endParaRPr lang="pt-BR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72502" marR="72502" marT="0" marB="0"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PARÂMETROS PARA OCUPAÇÃO DO SOLO</a:t>
                      </a:r>
                      <a:endParaRPr lang="pt-BR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72502" marR="72502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7258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CAT MÁXIMO</a:t>
                      </a:r>
                      <a:endParaRPr lang="pt-BR" sz="2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72502" marR="72502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ALTURA MÁXIMA DA EDIFICAÇÃO</a:t>
                      </a:r>
                      <a:endParaRPr lang="pt-BR" sz="24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(M)</a:t>
                      </a:r>
                      <a:endParaRPr lang="pt-BR" sz="24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72502" marR="72502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TAXA DE OCUPAÇÃO MÁXIMA</a:t>
                      </a:r>
                      <a:endParaRPr lang="pt-BR" sz="2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72502" marR="72502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TAXA DE </a:t>
                      </a:r>
                      <a:r>
                        <a:rPr lang="pt-BR" sz="1200" dirty="0" err="1">
                          <a:effectLst/>
                        </a:rPr>
                        <a:t>PERMEABILIZAÇÃO</a:t>
                      </a:r>
                      <a:r>
                        <a:rPr lang="pt-BR" sz="1200" dirty="0">
                          <a:effectLst/>
                        </a:rPr>
                        <a:t> MÍNIMA</a:t>
                      </a:r>
                      <a:endParaRPr lang="pt-BR" sz="2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72502" marR="72502" marT="0" marB="0"/>
                </a:tc>
                <a:tc gridSpan="2">
                  <a:txBody>
                    <a:bodyPr/>
                    <a:lstStyle/>
                    <a:p>
                      <a:pPr marL="0" marR="0" indent="0" algn="ctr" defTabSz="1316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AFASTAMENTOS MÍNIMOS</a:t>
                      </a:r>
                      <a:endParaRPr lang="pt-BR" sz="11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t-BR" sz="2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72502" marR="72502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8611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aseline="-25000">
                          <a:effectLst/>
                        </a:rPr>
                        <a:t>FRONTAL</a:t>
                      </a:r>
                      <a:endParaRPr lang="pt-BR" sz="24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72502" marR="725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aseline="-25000" dirty="0">
                          <a:effectLst/>
                        </a:rPr>
                        <a:t>LATERAL E FUNDOS</a:t>
                      </a:r>
                      <a:endParaRPr lang="pt-BR" sz="2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72502" marR="72502" marT="0" marB="0"/>
                </a:tc>
              </a:tr>
              <a:tr h="735860">
                <a:tc>
                  <a:txBody>
                    <a:bodyPr/>
                    <a:lstStyle/>
                    <a:p>
                      <a:pPr marL="431800" indent="-431800" algn="ctr">
                        <a:spcAft>
                          <a:spcPts val="0"/>
                        </a:spcAft>
                        <a:tabLst>
                          <a:tab pos="431800" algn="l"/>
                          <a:tab pos="449580" algn="l"/>
                        </a:tabLst>
                      </a:pPr>
                      <a:r>
                        <a:rPr lang="pt-BR" sz="1000" kern="0" dirty="0">
                          <a:effectLst/>
                        </a:rPr>
                        <a:t>Misto </a:t>
                      </a:r>
                      <a:r>
                        <a:rPr lang="pt-BR" sz="1000" kern="0" dirty="0" smtClean="0">
                          <a:effectLst/>
                        </a:rPr>
                        <a:t>1</a:t>
                      </a:r>
                    </a:p>
                    <a:p>
                      <a:pPr marL="431800" indent="-431800" algn="ctr">
                        <a:spcAft>
                          <a:spcPts val="0"/>
                        </a:spcAft>
                        <a:tabLst>
                          <a:tab pos="431800" algn="l"/>
                          <a:tab pos="449580" algn="l"/>
                        </a:tabLst>
                      </a:pPr>
                      <a:r>
                        <a:rPr lang="pt-BR" sz="1000" kern="0" dirty="0" smtClean="0">
                          <a:effectLst/>
                        </a:rPr>
                        <a:t>SM </a:t>
                      </a:r>
                      <a:r>
                        <a:rPr lang="pt-BR" sz="1000" kern="0" dirty="0">
                          <a:effectLst/>
                        </a:rPr>
                        <a:t>1</a:t>
                      </a:r>
                      <a:endParaRPr lang="pt-BR" sz="1050" b="1" kern="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72502" marR="72502" marT="0" marB="0"/>
                </a:tc>
                <a:tc>
                  <a:txBody>
                    <a:bodyPr/>
                    <a:lstStyle/>
                    <a:p>
                      <a:pPr marL="431800" indent="-431800" algn="ctr">
                        <a:spcAft>
                          <a:spcPts val="0"/>
                        </a:spcAft>
                        <a:tabLst>
                          <a:tab pos="431800" algn="l"/>
                          <a:tab pos="449580" algn="l"/>
                        </a:tabLst>
                      </a:pPr>
                      <a:r>
                        <a:rPr lang="pt-BR" sz="1050" kern="0" dirty="0">
                          <a:effectLst/>
                        </a:rPr>
                        <a:t> </a:t>
                      </a:r>
                      <a:endParaRPr lang="pt-BR" sz="1200" kern="0" dirty="0">
                        <a:effectLst/>
                      </a:endParaRPr>
                    </a:p>
                    <a:p>
                      <a:pPr marL="431800" indent="-431800" algn="ctr">
                        <a:spcAft>
                          <a:spcPts val="0"/>
                        </a:spcAft>
                        <a:tabLst>
                          <a:tab pos="431800" algn="l"/>
                          <a:tab pos="449580" algn="l"/>
                        </a:tabLst>
                      </a:pPr>
                      <a:r>
                        <a:rPr lang="pt-BR" sz="1050" kern="0" dirty="0">
                          <a:effectLst/>
                        </a:rPr>
                        <a:t>Baixa densidade</a:t>
                      </a:r>
                      <a:endParaRPr lang="pt-BR" sz="1200" kern="0" dirty="0">
                        <a:effectLst/>
                      </a:endParaRPr>
                    </a:p>
                    <a:p>
                      <a:pPr marL="431800" indent="-431800" algn="ctr">
                        <a:spcAft>
                          <a:spcPts val="0"/>
                        </a:spcAft>
                        <a:tabLst>
                          <a:tab pos="431800" algn="l"/>
                          <a:tab pos="449580" algn="l"/>
                        </a:tabLst>
                      </a:pPr>
                      <a:r>
                        <a:rPr lang="pt-BR" sz="1050" kern="0" dirty="0" smtClean="0">
                          <a:effectLst/>
                        </a:rPr>
                        <a:t>Ocupação</a:t>
                      </a:r>
                    </a:p>
                    <a:p>
                      <a:pPr marL="431800" indent="-431800" algn="ctr">
                        <a:spcAft>
                          <a:spcPts val="0"/>
                        </a:spcAft>
                        <a:tabLst>
                          <a:tab pos="431800" algn="l"/>
                          <a:tab pos="449580" algn="l"/>
                        </a:tabLst>
                      </a:pPr>
                      <a:r>
                        <a:rPr lang="pt-BR" sz="1050" kern="0" dirty="0" smtClean="0">
                          <a:effectLst/>
                        </a:rPr>
                        <a:t>horizontal</a:t>
                      </a:r>
                      <a:endParaRPr lang="pt-BR" sz="1200" b="1" kern="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72502" marR="72502" marT="0" marB="0"/>
                </a:tc>
                <a:tc>
                  <a:txBody>
                    <a:bodyPr/>
                    <a:lstStyle/>
                    <a:p>
                      <a:pPr marL="431800" indent="-431800" algn="ctr">
                        <a:spcAft>
                          <a:spcPts val="0"/>
                        </a:spcAft>
                        <a:tabLst>
                          <a:tab pos="431800" algn="l"/>
                          <a:tab pos="449580" algn="l"/>
                        </a:tabLst>
                      </a:pPr>
                      <a:r>
                        <a:rPr lang="pt-BR" sz="1200" kern="0" dirty="0">
                          <a:effectLst/>
                        </a:rPr>
                        <a:t>1,0</a:t>
                      </a:r>
                      <a:endParaRPr lang="pt-BR" sz="1200" b="1" kern="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72502" marR="72502" marT="0" marB="0"/>
                </a:tc>
                <a:tc>
                  <a:txBody>
                    <a:bodyPr/>
                    <a:lstStyle/>
                    <a:p>
                      <a:pPr marL="431800" indent="-431800" algn="ctr">
                        <a:spcAft>
                          <a:spcPts val="0"/>
                        </a:spcAft>
                        <a:tabLst>
                          <a:tab pos="431800" algn="l"/>
                          <a:tab pos="449580" algn="l"/>
                        </a:tabLst>
                      </a:pPr>
                      <a:r>
                        <a:rPr lang="pt-BR" sz="1200" kern="0" dirty="0">
                          <a:effectLst/>
                        </a:rPr>
                        <a:t>8</a:t>
                      </a:r>
                      <a:endParaRPr lang="pt-BR" sz="1200" b="1" kern="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72502" marR="72502" marT="0" marB="0"/>
                </a:tc>
                <a:tc>
                  <a:txBody>
                    <a:bodyPr/>
                    <a:lstStyle/>
                    <a:p>
                      <a:pPr marL="431800" indent="-431800" algn="ctr">
                        <a:spcAft>
                          <a:spcPts val="0"/>
                        </a:spcAft>
                        <a:tabLst>
                          <a:tab pos="431800" algn="l"/>
                          <a:tab pos="449580" algn="l"/>
                        </a:tabLst>
                      </a:pPr>
                      <a:r>
                        <a:rPr lang="pt-BR" sz="1200" kern="0">
                          <a:effectLst/>
                        </a:rPr>
                        <a:t>50%</a:t>
                      </a:r>
                      <a:endParaRPr lang="pt-BR" sz="1200" b="1" kern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72502" marR="72502" marT="0" marB="0"/>
                </a:tc>
                <a:tc>
                  <a:txBody>
                    <a:bodyPr/>
                    <a:lstStyle/>
                    <a:p>
                      <a:pPr marL="431800" indent="-431800" algn="ctr">
                        <a:spcAft>
                          <a:spcPts val="0"/>
                        </a:spcAft>
                        <a:tabLst>
                          <a:tab pos="431800" algn="l"/>
                          <a:tab pos="449580" algn="l"/>
                        </a:tabLst>
                      </a:pPr>
                      <a:r>
                        <a:rPr lang="pt-BR" sz="1200" kern="0">
                          <a:effectLst/>
                        </a:rPr>
                        <a:t>20%</a:t>
                      </a:r>
                      <a:endParaRPr lang="pt-BR" sz="1200" b="1" kern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72502" marR="72502" marT="0" marB="0"/>
                </a:tc>
                <a:tc>
                  <a:txBody>
                    <a:bodyPr/>
                    <a:lstStyle/>
                    <a:p>
                      <a:pPr marL="431800" indent="-431800" algn="ctr">
                        <a:spcAft>
                          <a:spcPts val="0"/>
                        </a:spcAft>
                        <a:tabLst>
                          <a:tab pos="431800" algn="l"/>
                          <a:tab pos="449580" algn="l"/>
                        </a:tabLst>
                      </a:pPr>
                      <a:r>
                        <a:rPr lang="pt-BR" sz="1200" b="0" kern="0" dirty="0" smtClean="0">
                          <a:effectLst/>
                          <a:latin typeface="+mn-lt"/>
                          <a:cs typeface="+mn-cs"/>
                        </a:rPr>
                        <a:t>5,0</a:t>
                      </a:r>
                      <a:endParaRPr lang="pt-BR" sz="1200" b="1" kern="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72502" marR="72502" marT="0" marB="0"/>
                </a:tc>
                <a:tc>
                  <a:txBody>
                    <a:bodyPr/>
                    <a:lstStyle/>
                    <a:p>
                      <a:pPr marL="431800" indent="-431800" algn="ctr">
                        <a:spcAft>
                          <a:spcPts val="0"/>
                        </a:spcAft>
                        <a:tabLst>
                          <a:tab pos="431800" algn="l"/>
                          <a:tab pos="449580" algn="l"/>
                        </a:tabLst>
                      </a:pPr>
                      <a:r>
                        <a:rPr lang="pt-BR" sz="1200" kern="0" dirty="0">
                          <a:effectLst/>
                        </a:rPr>
                        <a:t>2,5</a:t>
                      </a:r>
                      <a:endParaRPr lang="pt-BR" sz="1200" b="1" kern="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72502" marR="72502" marT="0" marB="0"/>
                </a:tc>
              </a:tr>
            </a:tbl>
          </a:graphicData>
        </a:graphic>
      </p:graphicFrame>
      <p:sp>
        <p:nvSpPr>
          <p:cNvPr id="14" name="Caixa de texto 45"/>
          <p:cNvSpPr txBox="1">
            <a:spLocks noChangeArrowheads="1"/>
          </p:cNvSpPr>
          <p:nvPr/>
        </p:nvSpPr>
        <p:spPr bwMode="auto">
          <a:xfrm>
            <a:off x="519501" y="6252248"/>
            <a:ext cx="9852872" cy="28666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7539" tIns="48770" rIns="97539" bIns="4877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265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tabLst>
                <a:tab pos="2265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tabLst>
                <a:tab pos="2265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tabLst>
                <a:tab pos="2265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tabLst>
                <a:tab pos="2265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tabLst>
                <a:tab pos="2265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tabLst>
                <a:tab pos="2265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tabLst>
                <a:tab pos="2265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tabLst>
                <a:tab pos="2265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75390">
              <a:tabLst>
                <a:tab pos="2416463" algn="l"/>
              </a:tabLst>
            </a:pPr>
            <a:r>
              <a:rPr lang="pt-BR" altLang="pt-BR" sz="1200" dirty="0"/>
              <a:t> Quadro: LEI COMPLEMENTAR 029/2004 - DO USO E OCUPAÇÃO DO SOLO DO MUNICÍPIO DE MACAPÁ</a:t>
            </a:r>
          </a:p>
        </p:txBody>
      </p:sp>
    </p:spTree>
    <p:extLst>
      <p:ext uri="{BB962C8B-B14F-4D97-AF65-F5344CB8AC3E}">
        <p14:creationId xmlns:p14="http://schemas.microsoft.com/office/powerpoint/2010/main" val="332194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3143250"/>
            <a:ext cx="9144000" cy="406269"/>
          </a:xfrm>
          <a:prstGeom prst="rect">
            <a:avLst/>
          </a:prstGeom>
          <a:solidFill>
            <a:schemeClr val="accent6"/>
          </a:solidFill>
        </p:spPr>
        <p:txBody>
          <a:bodyPr wrap="square" lIns="97539" tIns="48770" rIns="97539" bIns="48770">
            <a:spAutoFit/>
          </a:bodyPr>
          <a:lstStyle/>
          <a:p>
            <a:pPr algn="ctr"/>
            <a:r>
              <a:rPr lang="pt-BR" sz="2000" b="1" dirty="0" smtClean="0">
                <a:cs typeface="Arial" panose="020B0604020202020204" pitchFamily="34" charset="0"/>
              </a:rPr>
              <a:t>PROGRAMA DE </a:t>
            </a:r>
            <a:r>
              <a:rPr lang="pt-BR" sz="2000" b="1" dirty="0" smtClean="0">
                <a:cs typeface="Arial" panose="020B0604020202020204" pitchFamily="34" charset="0"/>
              </a:rPr>
              <a:t>NECESSIDADE, PLANTA BAIXA E </a:t>
            </a:r>
            <a:r>
              <a:rPr lang="pt-BR" sz="2000" b="1" dirty="0" smtClean="0"/>
              <a:t>PERSPECTIVA DOS AMBIENTES</a:t>
            </a:r>
            <a:r>
              <a:rPr lang="pt-BR" sz="2000" b="1" dirty="0" smtClean="0">
                <a:cs typeface="Arial" panose="020B0604020202020204" pitchFamily="34" charset="0"/>
              </a:rPr>
              <a:t> </a:t>
            </a:r>
            <a:endParaRPr lang="pt-BR" sz="2000" b="1" dirty="0">
              <a:cs typeface="Arial" panose="020B0604020202020204" pitchFamily="34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18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97494"/>
              </p:ext>
            </p:extLst>
          </p:nvPr>
        </p:nvGraphicFramePr>
        <p:xfrm>
          <a:off x="367523" y="2011615"/>
          <a:ext cx="8370851" cy="34767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6304"/>
                <a:gridCol w="3663609"/>
                <a:gridCol w="1449636"/>
                <a:gridCol w="791302"/>
              </a:tblGrid>
              <a:tr h="4591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/>
                        <a:t>Ambiente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Usuário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Acesso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Quant.</a:t>
                      </a:r>
                    </a:p>
                  </a:txBody>
                  <a:tcPr marL="68580" marR="68580" marT="0" marB="0"/>
                </a:tc>
              </a:tr>
              <a:tr h="229592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 smtClean="0"/>
                        <a:t>ÁREA</a:t>
                      </a:r>
                      <a:r>
                        <a:rPr lang="pt-BR" sz="1800" baseline="0" dirty="0" smtClean="0"/>
                        <a:t> ADMINISTRATIVA</a:t>
                      </a:r>
                      <a:endParaRPr lang="pt-BR" sz="1800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21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Sala De Atendimento Familiar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/>
                        <a:t>Família / Equipe Técnica E Administração/ Adolescente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/>
                        <a:t>Restrito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/>
                        <a:t>1</a:t>
                      </a:r>
                      <a:endParaRPr lang="pt-BR" sz="1800" dirty="0"/>
                    </a:p>
                  </a:txBody>
                  <a:tcPr marL="68580" marR="68580" marT="0" marB="0"/>
                </a:tc>
              </a:tr>
              <a:tr h="2262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Sala De Atendimento Individual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/>
                        <a:t>Equipe Técnica E Adolescente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Restrito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/>
                        <a:t>1</a:t>
                      </a:r>
                      <a:endParaRPr lang="pt-BR" sz="1800" dirty="0"/>
                    </a:p>
                  </a:txBody>
                  <a:tcPr marL="68580" marR="68580" marT="0" marB="0"/>
                </a:tc>
              </a:tr>
              <a:tr h="1881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Sala Para Equipe Técnica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Equipe Técnica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Semi Restrito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1</a:t>
                      </a:r>
                    </a:p>
                  </a:txBody>
                  <a:tcPr marL="68580" marR="68580" marT="0" marB="0"/>
                </a:tc>
              </a:tr>
              <a:tr h="2295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Sala Administrativa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Equipe Administrativa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Semi Restrito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2</a:t>
                      </a:r>
                    </a:p>
                  </a:txBody>
                  <a:tcPr marL="68580" marR="68580" marT="0" marB="0"/>
                </a:tc>
              </a:tr>
              <a:tr h="2295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Sala Do Diretor Geral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Diretor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Semi Restrito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1</a:t>
                      </a:r>
                    </a:p>
                  </a:txBody>
                  <a:tcPr marL="68580" marR="68580" marT="0" marB="0"/>
                </a:tc>
              </a:tr>
              <a:tr h="2295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Arquivo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Equipe Administrativa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Semi Restrito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1</a:t>
                      </a:r>
                    </a:p>
                  </a:txBody>
                  <a:tcPr marL="68580" marR="68580" marT="0" marB="0"/>
                </a:tc>
              </a:tr>
              <a:tr h="2295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/>
                        <a:t>Sala De Reunião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Equipe Administrativa E Técnica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Semi Restrito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1</a:t>
                      </a:r>
                    </a:p>
                  </a:txBody>
                  <a:tcPr marL="68580" marR="68580" marT="0" marB="0"/>
                </a:tc>
              </a:tr>
              <a:tr h="2295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/>
                        <a:t>Secretária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Equipe Administrativa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Semi Restrito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/>
                        <a:t>1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Retângulo 3"/>
          <p:cNvSpPr/>
          <p:nvPr/>
        </p:nvSpPr>
        <p:spPr>
          <a:xfrm>
            <a:off x="4295251" y="386146"/>
            <a:ext cx="4848749" cy="406269"/>
          </a:xfrm>
          <a:prstGeom prst="rect">
            <a:avLst/>
          </a:prstGeom>
        </p:spPr>
        <p:txBody>
          <a:bodyPr wrap="square" lIns="97539" tIns="48770" rIns="97539" bIns="48770">
            <a:spAutoFit/>
          </a:bodyPr>
          <a:lstStyle/>
          <a:p>
            <a:pPr algn="r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PROGRAMA DE NECESSIDADE 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 flipV="1">
            <a:off x="5041232" y="720091"/>
            <a:ext cx="4102768" cy="7232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27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3491780" y="1377434"/>
            <a:ext cx="2427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b="1" dirty="0"/>
              <a:t>ÁREA ADMINISTRATIVA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15195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28</a:t>
            </a:fld>
            <a:endParaRPr lang="pt-BR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589070"/>
              </p:ext>
            </p:extLst>
          </p:nvPr>
        </p:nvGraphicFramePr>
        <p:xfrm>
          <a:off x="343185" y="1798479"/>
          <a:ext cx="8473957" cy="33193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2028"/>
                <a:gridCol w="284739"/>
                <a:gridCol w="3797903"/>
                <a:gridCol w="1416380"/>
                <a:gridCol w="652907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latin typeface="+mn-lt"/>
                        </a:rPr>
                        <a:t>Ambiente</a:t>
                      </a:r>
                      <a:endParaRPr lang="pt-BR" sz="1800" dirty="0">
                        <a:latin typeface="+mn-lt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Usuário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Acesso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Quant.</a:t>
                      </a:r>
                    </a:p>
                  </a:txBody>
                  <a:tcPr marL="68580" marR="68580" marT="0" marB="0"/>
                </a:tc>
              </a:tr>
              <a:tr h="301845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+mn-lt"/>
                        </a:rPr>
                        <a:t>ÁREA </a:t>
                      </a:r>
                      <a:r>
                        <a:rPr lang="pt-BR" sz="1800" dirty="0" smtClean="0">
                          <a:latin typeface="+mn-lt"/>
                        </a:rPr>
                        <a:t>EDUCAÇÃO</a:t>
                      </a:r>
                      <a:endParaRPr lang="pt-BR" sz="1800" dirty="0">
                        <a:latin typeface="+mn-lt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65389">
                <a:tc gridSpan="2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latin typeface="+mn-lt"/>
                        </a:rPr>
                        <a:t>Sala de aula 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 smtClean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/>
                        <a:t>Adolescente</a:t>
                      </a:r>
                      <a:r>
                        <a:rPr lang="pt-BR" sz="1800" baseline="0" dirty="0" smtClean="0"/>
                        <a:t> e </a:t>
                      </a:r>
                      <a:r>
                        <a:rPr lang="pt-BR" sz="1800" dirty="0" smtClean="0"/>
                        <a:t>Funcionários</a:t>
                      </a:r>
                      <a:r>
                        <a:rPr lang="pt-BR" sz="1800" dirty="0" smtClean="0"/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err="1" smtClean="0"/>
                        <a:t>Semi</a:t>
                      </a:r>
                      <a:r>
                        <a:rPr lang="pt-BR" sz="1800" dirty="0" smtClean="0"/>
                        <a:t> Restrito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 smtClean="0"/>
                        <a:t>4</a:t>
                      </a:r>
                      <a:endParaRPr lang="pt-BR" sz="1800" dirty="0"/>
                    </a:p>
                  </a:txBody>
                  <a:tcPr marL="68580" marR="68580" marT="0" marB="0"/>
                </a:tc>
              </a:tr>
              <a:tr h="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+mn-lt"/>
                        </a:rPr>
                        <a:t>Sala De Curso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 smtClean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/>
                        <a:t>Adolescente</a:t>
                      </a:r>
                      <a:r>
                        <a:rPr lang="pt-BR" sz="1800" baseline="0" dirty="0" smtClean="0"/>
                        <a:t> e </a:t>
                      </a:r>
                      <a:r>
                        <a:rPr lang="pt-BR" sz="1800" dirty="0" smtClean="0"/>
                        <a:t>Funcionários.</a:t>
                      </a:r>
                      <a:endParaRPr lang="pt-BR" sz="1800" dirty="0" smtClean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 err="1"/>
                        <a:t>Semi</a:t>
                      </a:r>
                      <a:r>
                        <a:rPr lang="pt-BR" sz="1800" dirty="0"/>
                        <a:t> Restrito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 smtClean="0"/>
                        <a:t>4</a:t>
                      </a:r>
                      <a:endParaRPr lang="pt-BR" sz="1800" dirty="0"/>
                    </a:p>
                  </a:txBody>
                  <a:tcPr marL="68580" marR="68580" marT="0" marB="0"/>
                </a:tc>
              </a:tr>
              <a:tr h="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+mn-lt"/>
                        </a:rPr>
                        <a:t>Deposito De Material Didático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 smtClean="0"/>
                        <a:t>Professores </a:t>
                      </a:r>
                      <a:r>
                        <a:rPr lang="pt-BR" sz="1800" baseline="0" dirty="0" smtClean="0"/>
                        <a:t>e </a:t>
                      </a:r>
                      <a:r>
                        <a:rPr lang="pt-BR" sz="1800" dirty="0" smtClean="0"/>
                        <a:t>Funcionários</a:t>
                      </a:r>
                      <a:endParaRPr lang="pt-BR" sz="18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Semi Restrito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/>
                        <a:t>1</a:t>
                      </a:r>
                    </a:p>
                  </a:txBody>
                  <a:tcPr marL="68580" marR="68580" marT="0" marB="0"/>
                </a:tc>
              </a:tr>
              <a:tr h="8255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latin typeface="+mn-lt"/>
                        </a:rPr>
                        <a:t>biblioteca</a:t>
                      </a:r>
                      <a:endParaRPr lang="pt-BR" sz="1800" dirty="0">
                        <a:latin typeface="+mn-lt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 smtClean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/>
                        <a:t> (Adolescente, </a:t>
                      </a:r>
                      <a:r>
                        <a:rPr lang="pt-BR" sz="1800" dirty="0" smtClean="0"/>
                        <a:t>Comunidade e</a:t>
                      </a:r>
                      <a:r>
                        <a:rPr lang="pt-BR" sz="1800" baseline="0" dirty="0" smtClean="0"/>
                        <a:t> </a:t>
                      </a:r>
                      <a:r>
                        <a:rPr lang="pt-BR" sz="1800" dirty="0" smtClean="0"/>
                        <a:t>Funcionários</a:t>
                      </a:r>
                      <a:r>
                        <a:rPr lang="pt-BR" sz="1800" dirty="0" smtClean="0"/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 smtClean="0"/>
                        <a:t>-</a:t>
                      </a:r>
                      <a:endParaRPr lang="pt-BR" sz="18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 smtClean="0"/>
                        <a:t>1</a:t>
                      </a:r>
                      <a:endParaRPr lang="pt-BR" sz="1800" dirty="0"/>
                    </a:p>
                  </a:txBody>
                  <a:tcPr marL="68580" marR="68580" marT="0" marB="0"/>
                </a:tc>
              </a:tr>
              <a:tr h="8255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+mn-lt"/>
                        </a:rPr>
                        <a:t>Sanitários Alunos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 smtClean="0"/>
                        <a:t>Adolescente</a:t>
                      </a:r>
                      <a:r>
                        <a:rPr lang="pt-BR" sz="1800" dirty="0"/>
                        <a:t>, </a:t>
                      </a:r>
                      <a:r>
                        <a:rPr lang="pt-BR" sz="1800" dirty="0" smtClean="0"/>
                        <a:t>Família</a:t>
                      </a:r>
                      <a:r>
                        <a:rPr lang="pt-BR" sz="1800" baseline="0" dirty="0" smtClean="0"/>
                        <a:t> e</a:t>
                      </a:r>
                      <a:r>
                        <a:rPr lang="pt-BR" sz="1800" dirty="0" smtClean="0"/>
                        <a:t> </a:t>
                      </a:r>
                      <a:r>
                        <a:rPr lang="pt-BR" sz="1800" dirty="0"/>
                        <a:t>Funcionários.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Semi Restrito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 smtClean="0"/>
                        <a:t>2</a:t>
                      </a:r>
                      <a:endParaRPr lang="pt-BR" sz="1800" dirty="0"/>
                    </a:p>
                  </a:txBody>
                  <a:tcPr marL="68580" marR="68580" marT="0" marB="0"/>
                </a:tc>
              </a:tr>
              <a:tr h="201987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latin typeface="+mn-lt"/>
                        </a:rPr>
                        <a:t>Mini Auditório</a:t>
                      </a:r>
                      <a:endParaRPr lang="pt-BR" sz="1800" dirty="0">
                        <a:latin typeface="+mn-lt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 smtClean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/>
                        <a:t>Adolescente</a:t>
                      </a:r>
                      <a:r>
                        <a:rPr lang="pt-BR" sz="1800" dirty="0" smtClean="0"/>
                        <a:t>, Família </a:t>
                      </a:r>
                      <a:r>
                        <a:rPr lang="pt-BR" sz="1800" dirty="0" smtClean="0"/>
                        <a:t>e Comunidade</a:t>
                      </a:r>
                      <a:r>
                        <a:rPr lang="pt-BR" sz="1800" baseline="0" dirty="0" smtClean="0"/>
                        <a:t> e </a:t>
                      </a:r>
                      <a:r>
                        <a:rPr lang="pt-BR" sz="1800" dirty="0" smtClean="0"/>
                        <a:t> </a:t>
                      </a:r>
                      <a:r>
                        <a:rPr lang="pt-BR" sz="1800" dirty="0" smtClean="0"/>
                        <a:t>Funcionários.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 smtClean="0"/>
                        <a:t>-</a:t>
                      </a:r>
                      <a:endParaRPr lang="pt-BR" sz="18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 smtClean="0"/>
                        <a:t>-</a:t>
                      </a:r>
                      <a:endParaRPr lang="pt-BR" sz="1800" dirty="0"/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4295251" y="386146"/>
            <a:ext cx="4848749" cy="406269"/>
          </a:xfrm>
          <a:prstGeom prst="rect">
            <a:avLst/>
          </a:prstGeom>
        </p:spPr>
        <p:txBody>
          <a:bodyPr wrap="square" lIns="97539" tIns="48770" rIns="97539" bIns="48770">
            <a:spAutoFit/>
          </a:bodyPr>
          <a:lstStyle/>
          <a:p>
            <a:pPr algn="r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PROGRAMA DE NECESSIDADE 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 flipV="1">
            <a:off x="5041232" y="720091"/>
            <a:ext cx="4102768" cy="7232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3653639" y="1339334"/>
            <a:ext cx="1836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b="1" dirty="0"/>
              <a:t>ÁREA EDUCAÇÃO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61731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t="870"/>
          <a:stretch/>
        </p:blipFill>
        <p:spPr>
          <a:xfrm>
            <a:off x="149256" y="0"/>
            <a:ext cx="8839215" cy="688373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8" b="35765"/>
          <a:stretch/>
        </p:blipFill>
        <p:spPr>
          <a:xfrm>
            <a:off x="4188412" y="1390994"/>
            <a:ext cx="4246696" cy="112360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286001" y="386146"/>
            <a:ext cx="6858000" cy="467824"/>
          </a:xfrm>
          <a:prstGeom prst="rect">
            <a:avLst/>
          </a:prstGeom>
        </p:spPr>
        <p:txBody>
          <a:bodyPr wrap="square" lIns="97539" tIns="48770" rIns="97539" bIns="48770">
            <a:spAutoFit/>
          </a:bodyPr>
          <a:lstStyle/>
          <a:p>
            <a:pPr algn="r"/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PLANTA BAIXA </a:t>
            </a:r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AREA ADMINISTRATIVA </a:t>
            </a:r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EDUCACIONAL </a:t>
            </a:r>
            <a:endParaRPr lang="pt-BR" sz="1200" b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/>
            <a:endParaRPr lang="pt-B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 flipV="1">
            <a:off x="4078705" y="643849"/>
            <a:ext cx="5065295" cy="9598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231226" y="2370400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sz="1600" dirty="0" smtClean="0">
              <a:solidFill>
                <a:srgbClr val="000000"/>
              </a:solidFill>
            </a:endParaRPr>
          </a:p>
          <a:p>
            <a:r>
              <a:rPr lang="pt-BR" sz="1400" dirty="0" smtClean="0"/>
              <a:t>Figura: Perspectiva S/ Escala </a:t>
            </a:r>
            <a:r>
              <a:rPr lang="pt-BR" sz="1400" dirty="0" smtClean="0">
                <a:cs typeface="Arial" panose="020B0604020202020204" pitchFamily="34" charset="0"/>
              </a:rPr>
              <a:t>Administrativa e Educacional</a:t>
            </a:r>
            <a:endParaRPr lang="pt-BR" sz="14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385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223982" y="632409"/>
            <a:ext cx="4926842" cy="13647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223982" y="-7547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sz="2000" b="0" i="0" u="none" strike="noStrike" baseline="0" dirty="0" smtClean="0">
              <a:solidFill>
                <a:srgbClr val="000000"/>
              </a:solidFill>
            </a:endParaRPr>
          </a:p>
          <a:p>
            <a:r>
              <a:rPr lang="pt-BR" sz="2000" b="0" i="0" u="none" strike="noStrike" baseline="0" dirty="0" smtClean="0">
                <a:cs typeface="Arial" panose="020B0604020202020204" pitchFamily="34" charset="0"/>
              </a:rPr>
              <a:t> </a:t>
            </a:r>
            <a:endParaRPr lang="pt-BR" sz="2000" dirty="0">
              <a:cs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375562" y="232299"/>
            <a:ext cx="47752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pt-BR" sz="2000" b="1" dirty="0" smtClean="0">
                <a:cs typeface="Arial" panose="020B0604020202020204" pitchFamily="34" charset="0"/>
              </a:rPr>
              <a:t>OBJETIVOS</a:t>
            </a:r>
            <a:endParaRPr lang="pt-BR" altLang="pt-BR" sz="2000" b="1" dirty="0"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223982" y="768887"/>
            <a:ext cx="4800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6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Elaborar uma proposta </a:t>
            </a:r>
            <a:r>
              <a:rPr lang="pt-BR" sz="1600" dirty="0" err="1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projetual</a:t>
            </a:r>
            <a:r>
              <a:rPr lang="pt-BR" sz="16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visando à adequação dos ambientes destinados à ressocialização de adolescentes em conflito com a lei através da organização dos espaços nas unidades, seguindo as orientações do (ECA) – Estatuto da Criança e do Adolescente, (SINASE) – Sistema Nacional de Atendimento Socioeducativo. </a:t>
            </a:r>
            <a:endParaRPr lang="pt-BR" sz="1600" dirty="0">
              <a:cs typeface="Arial" panose="020B0604020202020204" pitchFamily="34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306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62129"/>
              </p:ext>
            </p:extLst>
          </p:nvPr>
        </p:nvGraphicFramePr>
        <p:xfrm>
          <a:off x="491574" y="1829637"/>
          <a:ext cx="8237052" cy="2133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2754"/>
                <a:gridCol w="1873707"/>
                <a:gridCol w="1104900"/>
                <a:gridCol w="349041"/>
                <a:gridCol w="689325"/>
                <a:gridCol w="1727325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Ambiente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Usuário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Acesso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Quant.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Quartos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ÁREA DE VIVER INTERNAÇÃO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 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93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Alojamentos protetora 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Adolescentes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Restrito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pt-BR" sz="20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1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 6 Individuais 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Alojamentos 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Adolescentes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Restrito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8 </a:t>
                      </a:r>
                      <a:r>
                        <a:rPr lang="pt-BR" sz="2000" dirty="0">
                          <a:effectLst/>
                        </a:rPr>
                        <a:t>individuais </a:t>
                      </a:r>
                      <a:r>
                        <a:rPr lang="pt-BR" sz="2000" baseline="0" dirty="0" smtClean="0">
                          <a:effectLst/>
                        </a:rPr>
                        <a:t> </a:t>
                      </a:r>
                      <a:endParaRPr lang="pt-BR" sz="2000" baseline="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baseline="0" dirty="0" smtClean="0">
                          <a:effectLst/>
                        </a:rPr>
                        <a:t>2 </a:t>
                      </a:r>
                      <a:r>
                        <a:rPr lang="pt-BR" sz="2000" dirty="0" smtClean="0">
                          <a:effectLst/>
                        </a:rPr>
                        <a:t>triplos 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Monitoramento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Agentes 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Restrito 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1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-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4" name="Retângulo 13"/>
          <p:cNvSpPr/>
          <p:nvPr/>
        </p:nvSpPr>
        <p:spPr>
          <a:xfrm>
            <a:off x="4295251" y="386146"/>
            <a:ext cx="4848749" cy="406269"/>
          </a:xfrm>
          <a:prstGeom prst="rect">
            <a:avLst/>
          </a:prstGeom>
        </p:spPr>
        <p:txBody>
          <a:bodyPr wrap="square" lIns="97539" tIns="48770" rIns="97539" bIns="48770">
            <a:spAutoFit/>
          </a:bodyPr>
          <a:lstStyle/>
          <a:p>
            <a:pPr algn="r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PROGRAMA DE NECESSIDADE 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 flipV="1">
            <a:off x="5041232" y="720091"/>
            <a:ext cx="4102768" cy="7232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30</a:t>
            </a:fld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3126681" y="1126360"/>
            <a:ext cx="2966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b="1" dirty="0"/>
              <a:t>ÁREA DE VIVER INTERNAÇÃO</a:t>
            </a:r>
            <a:endParaRPr lang="pt-BR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20365" y="4302343"/>
            <a:ext cx="79794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Foram criados alojamentos para as fases inicial, intermediaria, e final e de Convivência </a:t>
            </a:r>
            <a:r>
              <a:rPr lang="pt-BR" dirty="0"/>
              <a:t>protegida </a:t>
            </a:r>
            <a:r>
              <a:rPr lang="pt-BR" dirty="0" smtClean="0"/>
              <a:t>: </a:t>
            </a:r>
            <a:r>
              <a:rPr lang="pt-BR" dirty="0" smtClean="0">
                <a:solidFill>
                  <a:srgbClr val="000000"/>
                </a:solidFill>
              </a:rPr>
              <a:t>Não </a:t>
            </a:r>
            <a:r>
              <a:rPr lang="pt-BR" dirty="0">
                <a:solidFill>
                  <a:srgbClr val="000000"/>
                </a:solidFill>
              </a:rPr>
              <a:t>podemos esquecer da realidade: tem menores infratores que tem dois, três crimes, como você pode colocá-lo em convivência com o que teve um delito pequeno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140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28" y="915906"/>
            <a:ext cx="4755821" cy="502300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7" t="12877" r="16070" b="10601"/>
          <a:stretch/>
        </p:blipFill>
        <p:spPr>
          <a:xfrm>
            <a:off x="5241722" y="1347943"/>
            <a:ext cx="3273628" cy="1960579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3056021" y="386146"/>
            <a:ext cx="6087979" cy="406269"/>
          </a:xfrm>
          <a:prstGeom prst="rect">
            <a:avLst/>
          </a:prstGeom>
        </p:spPr>
        <p:txBody>
          <a:bodyPr wrap="square" lIns="97539" tIns="48770" rIns="97539" bIns="48770">
            <a:spAutoFit/>
          </a:bodyPr>
          <a:lstStyle/>
          <a:p>
            <a:pPr algn="r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PLANTA BAIXA  ALOJAMENTO 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 flipV="1">
            <a:off x="4259179" y="720091"/>
            <a:ext cx="4884821" cy="7232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306897" y="3020385"/>
            <a:ext cx="33505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600" dirty="0" smtClean="0">
              <a:solidFill>
                <a:srgbClr val="000000"/>
              </a:solidFill>
            </a:endParaRPr>
          </a:p>
          <a:p>
            <a:r>
              <a:rPr lang="pt-BR" sz="1400" dirty="0" smtClean="0"/>
              <a:t>Figura: Perspectiva S/ Escala </a:t>
            </a:r>
            <a:r>
              <a:rPr lang="pt-BR" sz="1400" dirty="0" smtClean="0">
                <a:cs typeface="Arial" panose="020B0604020202020204" pitchFamily="34" charset="0"/>
              </a:rPr>
              <a:t>Alojamento</a:t>
            </a:r>
            <a:endParaRPr lang="pt-BR" sz="1400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31</a:t>
            </a:fld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5568777" y="4039174"/>
            <a:ext cx="2619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 smtClean="0"/>
              <a:t>8 Alojamentos Individuais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 smtClean="0"/>
              <a:t>2 Triplos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 smtClean="0"/>
              <a:t>1 Sala de Monitoramento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 smtClean="0"/>
              <a:t>Capacidade 14 Adolescentes </a:t>
            </a:r>
          </a:p>
        </p:txBody>
      </p:sp>
    </p:spTree>
    <p:extLst>
      <p:ext uri="{BB962C8B-B14F-4D97-AF65-F5344CB8AC3E}">
        <p14:creationId xmlns:p14="http://schemas.microsoft.com/office/powerpoint/2010/main" val="26586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271308"/>
            <a:ext cx="6877050" cy="633904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2" t="7261" r="12495" b="11302"/>
          <a:stretch/>
        </p:blipFill>
        <p:spPr>
          <a:xfrm>
            <a:off x="6304002" y="2343504"/>
            <a:ext cx="2347415" cy="1583141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3056021" y="386146"/>
            <a:ext cx="6087979" cy="590935"/>
          </a:xfrm>
          <a:prstGeom prst="rect">
            <a:avLst/>
          </a:prstGeom>
        </p:spPr>
        <p:txBody>
          <a:bodyPr wrap="square" lIns="97539" tIns="48770" rIns="97539" bIns="48770">
            <a:spAutoFit/>
          </a:bodyPr>
          <a:lstStyle/>
          <a:p>
            <a:pPr algn="r"/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PLANTA BAIXA ALOJAMENTOS PROTETORA </a:t>
            </a:r>
            <a:endParaRPr lang="pt-BR" sz="1600" b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/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 flipV="1">
            <a:off x="4259179" y="720091"/>
            <a:ext cx="4884821" cy="7232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902656" y="3751395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sz="1600" dirty="0" smtClean="0">
              <a:solidFill>
                <a:srgbClr val="000000"/>
              </a:solidFill>
            </a:endParaRPr>
          </a:p>
          <a:p>
            <a:r>
              <a:rPr lang="pt-BR" sz="1400" dirty="0" smtClean="0"/>
              <a:t>Figura: Perspectiva S/ Escala </a:t>
            </a:r>
            <a:r>
              <a:rPr lang="pt-BR" sz="1400" dirty="0" smtClean="0">
                <a:cs typeface="Arial" panose="020B0604020202020204" pitchFamily="34" charset="0"/>
              </a:rPr>
              <a:t>Alojamento</a:t>
            </a:r>
            <a:endParaRPr lang="pt-BR" sz="14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32</a:t>
            </a:fld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6304002" y="4503763"/>
            <a:ext cx="26195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6</a:t>
            </a:r>
            <a:r>
              <a:rPr lang="pt-BR" sz="1400" dirty="0" smtClean="0"/>
              <a:t> Alojamentos Individuais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 smtClean="0"/>
              <a:t>1 Sala de Monitoramento </a:t>
            </a:r>
          </a:p>
          <a:p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89493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332553"/>
              </p:ext>
            </p:extLst>
          </p:nvPr>
        </p:nvGraphicFramePr>
        <p:xfrm>
          <a:off x="533399" y="1928854"/>
          <a:ext cx="8189495" cy="3840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5612"/>
                <a:gridCol w="3252719"/>
                <a:gridCol w="1484781"/>
                <a:gridCol w="1206383"/>
              </a:tblGrid>
              <a:tr h="187092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ÁREA DE SAÚDE INTERNAÇÃO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870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Ambiente</a:t>
                      </a:r>
                      <a:endParaRPr lang="pt-BR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Usuário</a:t>
                      </a:r>
                      <a:endParaRPr lang="pt-BR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Acesso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Quant.</a:t>
                      </a:r>
                      <a:endParaRPr lang="pt-BR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70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Consultório</a:t>
                      </a:r>
                      <a:endParaRPr lang="pt-BR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Medico/ Enfermeiro e Adolescentes</a:t>
                      </a:r>
                      <a:endParaRPr lang="pt-BR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Restrito</a:t>
                      </a:r>
                      <a:endParaRPr lang="pt-BR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1</a:t>
                      </a:r>
                      <a:endParaRPr lang="pt-BR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70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Sala </a:t>
                      </a:r>
                      <a:r>
                        <a:rPr lang="pt-BR" sz="1800" dirty="0" smtClean="0">
                          <a:effectLst/>
                        </a:rPr>
                        <a:t>de </a:t>
                      </a:r>
                      <a:r>
                        <a:rPr lang="pt-BR" sz="1800" dirty="0">
                          <a:effectLst/>
                        </a:rPr>
                        <a:t>Curativos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Medico/ Enfermeiro e Adolescentes</a:t>
                      </a:r>
                      <a:endParaRPr lang="pt-BR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Restrito</a:t>
                      </a:r>
                      <a:endParaRPr lang="pt-BR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1</a:t>
                      </a:r>
                      <a:endParaRPr lang="pt-BR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70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Sanitário </a:t>
                      </a:r>
                      <a:r>
                        <a:rPr lang="pt-BR" sz="1800" dirty="0" smtClean="0">
                          <a:effectLst/>
                        </a:rPr>
                        <a:t>dos</a:t>
                      </a:r>
                      <a:r>
                        <a:rPr lang="pt-BR" sz="1800" baseline="0" dirty="0" smtClean="0">
                          <a:effectLst/>
                        </a:rPr>
                        <a:t> </a:t>
                      </a:r>
                      <a:r>
                        <a:rPr lang="pt-BR" sz="1800" dirty="0" smtClean="0">
                          <a:effectLst/>
                        </a:rPr>
                        <a:t>Pacientes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Medico/ Enfermeiro e Adolescentes</a:t>
                      </a:r>
                      <a:endParaRPr lang="pt-BR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Restrito</a:t>
                      </a:r>
                      <a:endParaRPr lang="pt-BR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1</a:t>
                      </a:r>
                      <a:endParaRPr lang="pt-BR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70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Dispensário </a:t>
                      </a:r>
                      <a:r>
                        <a:rPr lang="pt-BR" sz="1800" dirty="0" smtClean="0">
                          <a:effectLst/>
                        </a:rPr>
                        <a:t>de </a:t>
                      </a:r>
                      <a:r>
                        <a:rPr lang="pt-BR" sz="1800" dirty="0">
                          <a:effectLst/>
                        </a:rPr>
                        <a:t>Medicamentos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Medico/ Enfermeiro</a:t>
                      </a:r>
                      <a:endParaRPr lang="pt-BR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Restrito</a:t>
                      </a:r>
                      <a:endParaRPr lang="pt-BR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1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70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 smtClean="0"/>
                        <a:t>Hall</a:t>
                      </a:r>
                      <a:endParaRPr lang="pt-BR" sz="18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/>
                        <a:t>Equipe Administrativa </a:t>
                      </a:r>
                      <a:r>
                        <a:rPr lang="pt-BR" sz="1800" dirty="0" smtClean="0"/>
                        <a:t>, Técnica e adolescentes </a:t>
                      </a:r>
                      <a:endParaRPr lang="pt-BR" sz="18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Restrito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/>
                        <a:t>1</a:t>
                      </a:r>
                    </a:p>
                  </a:txBody>
                  <a:tcPr marL="68580" marR="68580" marT="0" marB="0"/>
                </a:tc>
              </a:tr>
              <a:tr h="1870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Sanitário De Funcionários</a:t>
                      </a:r>
                      <a:endParaRPr lang="pt-BR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Medico/ Enfermeiro</a:t>
                      </a:r>
                      <a:endParaRPr lang="pt-BR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Restrito</a:t>
                      </a:r>
                      <a:endParaRPr lang="pt-BR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2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4" name="Retângulo 13"/>
          <p:cNvSpPr/>
          <p:nvPr/>
        </p:nvSpPr>
        <p:spPr>
          <a:xfrm>
            <a:off x="4295251" y="386146"/>
            <a:ext cx="4848749" cy="406269"/>
          </a:xfrm>
          <a:prstGeom prst="rect">
            <a:avLst/>
          </a:prstGeom>
        </p:spPr>
        <p:txBody>
          <a:bodyPr wrap="square" lIns="97539" tIns="48770" rIns="97539" bIns="48770">
            <a:spAutoFit/>
          </a:bodyPr>
          <a:lstStyle/>
          <a:p>
            <a:pPr algn="r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PROGRAMA DE NECESSIDADE 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 flipV="1">
            <a:off x="5041232" y="720091"/>
            <a:ext cx="4102768" cy="7232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33</a:t>
            </a:fld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3590084" y="1126360"/>
            <a:ext cx="18876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000" b="1" dirty="0"/>
              <a:t>ÁREA DE </a:t>
            </a:r>
            <a:r>
              <a:rPr lang="pt-BR" sz="2000" b="1" dirty="0" smtClean="0"/>
              <a:t>SAÚDE</a:t>
            </a:r>
            <a:endParaRPr lang="pt-BR" sz="20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36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74" y="389363"/>
            <a:ext cx="8026400" cy="609029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r="14854" b="13669"/>
          <a:stretch/>
        </p:blipFill>
        <p:spPr>
          <a:xfrm>
            <a:off x="5322626" y="1406122"/>
            <a:ext cx="2688609" cy="167827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4995080" y="2882493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sz="1600" dirty="0" smtClean="0">
              <a:solidFill>
                <a:srgbClr val="000000"/>
              </a:solidFill>
            </a:endParaRPr>
          </a:p>
          <a:p>
            <a:r>
              <a:rPr lang="pt-BR" sz="1400" dirty="0" smtClean="0"/>
              <a:t>Figura: Perspectiva S/ </a:t>
            </a:r>
            <a:r>
              <a:rPr lang="pt-BR" sz="1400" dirty="0" smtClean="0"/>
              <a:t>Escala </a:t>
            </a:r>
            <a:r>
              <a:rPr lang="pt-BR" sz="1400" dirty="0" smtClean="0"/>
              <a:t>Área de Saúde Internação</a:t>
            </a:r>
            <a:endParaRPr lang="pt-BR" sz="1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pt-BR" sz="1400" dirty="0"/>
          </a:p>
        </p:txBody>
      </p:sp>
      <p:sp>
        <p:nvSpPr>
          <p:cNvPr id="5" name="Retângulo 4"/>
          <p:cNvSpPr/>
          <p:nvPr/>
        </p:nvSpPr>
        <p:spPr>
          <a:xfrm>
            <a:off x="3056021" y="386146"/>
            <a:ext cx="6087979" cy="837156"/>
          </a:xfrm>
          <a:prstGeom prst="rect">
            <a:avLst/>
          </a:prstGeom>
        </p:spPr>
        <p:txBody>
          <a:bodyPr wrap="square" lIns="97539" tIns="48770" rIns="97539" bIns="48770">
            <a:spAutoFit/>
          </a:bodyPr>
          <a:lstStyle/>
          <a:p>
            <a:pPr algn="r"/>
            <a:r>
              <a:rPr lang="pt-BR" sz="2400" b="1" dirty="0"/>
              <a:t>ÁREA DE SAÚDE INTERNAÇÃO</a:t>
            </a:r>
            <a:endParaRPr lang="pt-BR" sz="24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endParaRPr lang="pt-BR" sz="2400" b="1" dirty="0"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 flipV="1">
            <a:off x="4800600" y="895349"/>
            <a:ext cx="4343400" cy="14328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055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175924"/>
              </p:ext>
            </p:extLst>
          </p:nvPr>
        </p:nvGraphicFramePr>
        <p:xfrm>
          <a:off x="493296" y="2044157"/>
          <a:ext cx="8253662" cy="2438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1336"/>
                <a:gridCol w="3406618"/>
                <a:gridCol w="1409700"/>
                <a:gridCol w="1146008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+mn-lt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Área Nutricionista e Refeitório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 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 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latin typeface="+mn-lt"/>
                        </a:rPr>
                        <a:t>Ambiente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Usuário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Acesso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Quant.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latin typeface="+mn-lt"/>
                        </a:rPr>
                        <a:t>Refeitório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Adolescente E Funcionários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Restrito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1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latin typeface="+mn-lt"/>
                        </a:rPr>
                        <a:t>Lavanderia </a:t>
                      </a:r>
                      <a:endParaRPr lang="pt-BR" sz="2000" dirty="0"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>
                          <a:effectLst/>
                          <a:latin typeface="+mn-lt"/>
                        </a:rPr>
                        <a:t>Funcionários</a:t>
                      </a:r>
                      <a:endParaRPr lang="pt-BR" sz="20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>
                          <a:effectLst/>
                          <a:latin typeface="+mn-lt"/>
                        </a:rPr>
                        <a:t>Restrito</a:t>
                      </a:r>
                      <a:endParaRPr lang="pt-BR" sz="20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latin typeface="+mn-lt"/>
                        </a:rPr>
                        <a:t>Cozinha Industrial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Funcionários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Restrito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1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latin typeface="+mn-lt"/>
                        </a:rPr>
                        <a:t>Dispensa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Funcionários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Restrito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1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+mn-lt"/>
                        </a:rPr>
                        <a:t>Sala </a:t>
                      </a:r>
                      <a:r>
                        <a:rPr lang="pt-BR" sz="2000" dirty="0" smtClean="0">
                          <a:latin typeface="+mn-lt"/>
                        </a:rPr>
                        <a:t>de Nutrição </a:t>
                      </a:r>
                      <a:r>
                        <a:rPr lang="pt-BR" sz="2000" baseline="0" dirty="0" smtClean="0">
                          <a:latin typeface="+mn-lt"/>
                        </a:rPr>
                        <a:t> </a:t>
                      </a:r>
                      <a:endParaRPr lang="pt-BR" sz="2000" dirty="0"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Nutricionista, Adolescente E Funcionários.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Restrito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1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4" name="Retângulo 13"/>
          <p:cNvSpPr/>
          <p:nvPr/>
        </p:nvSpPr>
        <p:spPr>
          <a:xfrm>
            <a:off x="4295251" y="386146"/>
            <a:ext cx="4848749" cy="406269"/>
          </a:xfrm>
          <a:prstGeom prst="rect">
            <a:avLst/>
          </a:prstGeom>
        </p:spPr>
        <p:txBody>
          <a:bodyPr wrap="square" lIns="97539" tIns="48770" rIns="97539" bIns="48770">
            <a:spAutoFit/>
          </a:bodyPr>
          <a:lstStyle/>
          <a:p>
            <a:pPr algn="r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PROGRAMA DE NECESSIDADE 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 flipV="1">
            <a:off x="5041232" y="720091"/>
            <a:ext cx="4102768" cy="7232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35</a:t>
            </a:fld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2982066" y="1301234"/>
            <a:ext cx="2913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dirty="0" smtClean="0"/>
              <a:t>Área de Nutrição </a:t>
            </a:r>
            <a:r>
              <a:rPr lang="pt-BR" dirty="0"/>
              <a:t>e Refeitório</a:t>
            </a:r>
            <a:endParaRPr lang="pt-BR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38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r="1402"/>
          <a:stretch/>
        </p:blipFill>
        <p:spPr>
          <a:xfrm>
            <a:off x="453737" y="1371600"/>
            <a:ext cx="8511815" cy="516731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5260" r="13277" b="13044"/>
          <a:stretch/>
        </p:blipFill>
        <p:spPr>
          <a:xfrm>
            <a:off x="5967663" y="1126360"/>
            <a:ext cx="2683042" cy="1588169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3056021" y="386146"/>
            <a:ext cx="6087979" cy="406269"/>
          </a:xfrm>
          <a:prstGeom prst="rect">
            <a:avLst/>
          </a:prstGeom>
        </p:spPr>
        <p:txBody>
          <a:bodyPr wrap="square" lIns="97539" tIns="48770" rIns="97539" bIns="48770">
            <a:spAutoFit/>
          </a:bodyPr>
          <a:lstStyle/>
          <a:p>
            <a:pPr algn="r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ÁREA NUTRIÇÃO E REFEITÓRIO</a:t>
            </a:r>
            <a:endParaRPr lang="pt-BR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 flipV="1">
            <a:off x="4259179" y="720091"/>
            <a:ext cx="4884821" cy="7232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5527764" y="2523501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sz="1600" dirty="0" smtClean="0">
              <a:solidFill>
                <a:srgbClr val="000000"/>
              </a:solidFill>
            </a:endParaRPr>
          </a:p>
          <a:p>
            <a:r>
              <a:rPr lang="pt-BR" sz="1400" dirty="0" smtClean="0"/>
              <a:t>Figura: Perspectiva S/ Escala </a:t>
            </a:r>
            <a:r>
              <a:rPr lang="pt-BR" sz="1400" dirty="0" smtClean="0">
                <a:cs typeface="Arial" panose="020B0604020202020204" pitchFamily="34" charset="0"/>
              </a:rPr>
              <a:t>Área Alimentação</a:t>
            </a:r>
            <a:endParaRPr lang="pt-BR" sz="14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85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582835"/>
              </p:ext>
            </p:extLst>
          </p:nvPr>
        </p:nvGraphicFramePr>
        <p:xfrm>
          <a:off x="393061" y="2702561"/>
          <a:ext cx="8339860" cy="2438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10578"/>
                <a:gridCol w="3669122"/>
                <a:gridCol w="1625075"/>
                <a:gridCol w="735085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/>
                        <a:t>Ambiente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/>
                        <a:t>Usuário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/>
                        <a:t>Acesso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/>
                        <a:t>Quant.</a:t>
                      </a:r>
                    </a:p>
                  </a:txBody>
                  <a:tcPr marL="68580" marR="68580" marT="0" marB="0"/>
                </a:tc>
              </a:tr>
              <a:tr h="0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 smtClean="0"/>
                        <a:t>ÁREA TÉCNICA INTERNAÇÃO</a:t>
                      </a:r>
                      <a:endParaRPr lang="pt-BR" sz="1600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/>
                        <a:t>Hall De Acesso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/>
                        <a:t>Família </a:t>
                      </a:r>
                      <a:r>
                        <a:rPr lang="pt-BR" sz="1600" dirty="0" smtClean="0"/>
                        <a:t>, </a:t>
                      </a:r>
                      <a:r>
                        <a:rPr lang="pt-BR" sz="1600" dirty="0"/>
                        <a:t>Equipe Técnica </a:t>
                      </a:r>
                      <a:r>
                        <a:rPr lang="pt-BR" sz="1600" dirty="0" smtClean="0"/>
                        <a:t>e Administração</a:t>
                      </a:r>
                      <a:endParaRPr lang="pt-BR" sz="16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/>
                        <a:t>Semi - Restrito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/>
                        <a:t>1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/>
                        <a:t>Sala De Espera De Visitantes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Família , Equipe Técnica e Administração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/>
                        <a:t>Semi - Restrito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/>
                        <a:t>1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/>
                        <a:t>Sanitários De Visita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Família , Equipe Técnica e Administração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 err="1"/>
                        <a:t>Semi</a:t>
                      </a:r>
                      <a:r>
                        <a:rPr lang="pt-BR" sz="1600" dirty="0"/>
                        <a:t> - Restrito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/>
                        <a:t>2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 smtClean="0"/>
                        <a:t>Diretoria </a:t>
                      </a:r>
                      <a:endParaRPr lang="pt-BR" sz="16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Família , Equipe Técnica e Administração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err="1" smtClean="0"/>
                        <a:t>Semi</a:t>
                      </a:r>
                      <a:r>
                        <a:rPr lang="pt-BR" sz="1600" dirty="0" smtClean="0"/>
                        <a:t> - Restrito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 smtClean="0"/>
                        <a:t>1</a:t>
                      </a:r>
                      <a:endParaRPr lang="pt-BR" sz="1600" dirty="0"/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 smtClean="0"/>
                        <a:t>Secretaria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Família , Equipe Técnica e Administração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err="1" smtClean="0"/>
                        <a:t>Semi</a:t>
                      </a:r>
                      <a:r>
                        <a:rPr lang="pt-BR" sz="1600" dirty="0" smtClean="0"/>
                        <a:t> - Restrito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 smtClean="0"/>
                        <a:t>1</a:t>
                      </a:r>
                      <a:endParaRPr lang="pt-BR" sz="1600" dirty="0"/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 smtClean="0"/>
                        <a:t>Sala</a:t>
                      </a:r>
                      <a:r>
                        <a:rPr lang="pt-BR" sz="1600" baseline="0" dirty="0" smtClean="0"/>
                        <a:t> de Revista </a:t>
                      </a:r>
                      <a:endParaRPr lang="pt-BR" sz="1600" dirty="0" smtClean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Família , Equipe Técnica e Administração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err="1" smtClean="0"/>
                        <a:t>Semi</a:t>
                      </a:r>
                      <a:r>
                        <a:rPr lang="pt-BR" sz="1600" dirty="0" smtClean="0"/>
                        <a:t> - Restrito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 smtClean="0"/>
                        <a:t>1</a:t>
                      </a:r>
                      <a:endParaRPr lang="pt-BR" sz="1600" dirty="0"/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/>
                        <a:t>Guarda Volume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Família , Equipe Técnica e Administração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/>
                        <a:t>Semi - Restrito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/>
                        <a:t>1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4295251" y="386146"/>
            <a:ext cx="4848749" cy="406269"/>
          </a:xfrm>
          <a:prstGeom prst="rect">
            <a:avLst/>
          </a:prstGeom>
        </p:spPr>
        <p:txBody>
          <a:bodyPr wrap="square" lIns="97539" tIns="48770" rIns="97539" bIns="48770">
            <a:spAutoFit/>
          </a:bodyPr>
          <a:lstStyle/>
          <a:p>
            <a:pPr algn="r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PROGRAMA DE NECESSIDADE 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 flipV="1">
            <a:off x="5041232" y="720091"/>
            <a:ext cx="4102768" cy="7232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37</a:t>
            </a:fld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065190" y="1126360"/>
            <a:ext cx="2899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b="1" dirty="0"/>
              <a:t>ÁREA TÉCNICA INTERNAÇÃO</a:t>
            </a:r>
            <a:endParaRPr lang="pt-BR" b="1" dirty="0"/>
          </a:p>
        </p:txBody>
      </p:sp>
      <p:sp>
        <p:nvSpPr>
          <p:cNvPr id="9" name="Retângulo 8"/>
          <p:cNvSpPr/>
          <p:nvPr/>
        </p:nvSpPr>
        <p:spPr>
          <a:xfrm>
            <a:off x="285750" y="1829637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Área de triagem e controle 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</a:rPr>
              <a:t>que vai filtrar as visitas, entrada de objetos, horário para </a:t>
            </a:r>
            <a:r>
              <a:rPr lang="pt-BR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visitas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994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84" y="625641"/>
            <a:ext cx="8467958" cy="584734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710" y="1087883"/>
            <a:ext cx="3456000" cy="9936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056021" y="424623"/>
            <a:ext cx="6087979" cy="590935"/>
          </a:xfrm>
          <a:prstGeom prst="rect">
            <a:avLst/>
          </a:prstGeom>
        </p:spPr>
        <p:txBody>
          <a:bodyPr wrap="square" lIns="97539" tIns="48770" rIns="97539" bIns="48770">
            <a:spAutoFit/>
          </a:bodyPr>
          <a:lstStyle/>
          <a:p>
            <a:pPr algn="r"/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PLANTA BAIXA AREA TECNICA INTERNAÇÃO</a:t>
            </a:r>
            <a:endParaRPr lang="pt-BR" sz="1600" b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/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 flipV="1">
            <a:off x="4259179" y="720091"/>
            <a:ext cx="4884821" cy="7232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218710" y="1876809"/>
            <a:ext cx="3456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600" dirty="0" smtClean="0">
              <a:solidFill>
                <a:srgbClr val="000000"/>
              </a:solidFill>
            </a:endParaRPr>
          </a:p>
          <a:p>
            <a:r>
              <a:rPr lang="pt-BR" sz="1400" dirty="0" smtClean="0"/>
              <a:t>Figura: Perspectiva S/ Escala Técnica Intenção</a:t>
            </a:r>
            <a:endParaRPr lang="pt-BR" sz="1400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519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704176"/>
              </p:ext>
            </p:extLst>
          </p:nvPr>
        </p:nvGraphicFramePr>
        <p:xfrm>
          <a:off x="405182" y="2315374"/>
          <a:ext cx="8486035" cy="2773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74799"/>
                <a:gridCol w="3042342"/>
                <a:gridCol w="1618525"/>
                <a:gridCol w="1050369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/>
                        <a:t>Ambiente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/>
                        <a:t>Usuário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Acesso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Quant.</a:t>
                      </a:r>
                    </a:p>
                  </a:txBody>
                  <a:tcPr marL="68580" marR="68580" marT="0" marB="0"/>
                </a:tc>
              </a:tr>
              <a:tr h="0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/>
                        <a:t>ÁREA DE LAZER DE INTERNAÇÃO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Quadra Poliesportiva Coberta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Adolescentes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Semi-Restrito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1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/>
                        <a:t>Espaço Coberto Para Atividade Físicas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Adolescentes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Semi-Restrito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1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Piscina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/>
                        <a:t>Adolescentes, Família E Equipe Técnica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Semi-Restrito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1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Espaço Para Atividades Ao Ar Livre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/>
                        <a:t>Adolescentes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 smtClean="0"/>
                        <a:t>Semi-Restrito</a:t>
                      </a:r>
                      <a:endParaRPr lang="pt-BR" sz="18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/>
                        <a:t>1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4295251" y="386146"/>
            <a:ext cx="4848749" cy="406269"/>
          </a:xfrm>
          <a:prstGeom prst="rect">
            <a:avLst/>
          </a:prstGeom>
        </p:spPr>
        <p:txBody>
          <a:bodyPr wrap="square" lIns="97539" tIns="48770" rIns="97539" bIns="48770">
            <a:spAutoFit/>
          </a:bodyPr>
          <a:lstStyle/>
          <a:p>
            <a:pPr algn="r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PROGRAMA DE NECESSIDADE 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 flipV="1">
            <a:off x="5041232" y="720091"/>
            <a:ext cx="4102768" cy="7232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39</a:t>
            </a:fld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2829465" y="1777484"/>
            <a:ext cx="36374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000" b="1" dirty="0"/>
              <a:t>ÁREA DE LAZER DE INTERNAÇÃO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41227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2983832"/>
            <a:ext cx="9144000" cy="92333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L="0" lvl="1" algn="ctr"/>
            <a:endParaRPr lang="pt-BR" b="1" dirty="0" smtClean="0"/>
          </a:p>
          <a:p>
            <a:pPr marL="0" lvl="1" algn="ctr"/>
            <a:r>
              <a:rPr lang="pt-BR" b="1" dirty="0" smtClean="0"/>
              <a:t>PERFIL DOS ADOLESCENTES QUE COMETEM UM ATO INFRACIONAL NO BRASIL</a:t>
            </a:r>
          </a:p>
          <a:p>
            <a:pPr marL="0" lvl="1" algn="ctr"/>
            <a:endParaRPr lang="pt-BR" b="1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>
                <a:solidFill>
                  <a:sysClr val="windowText" lastClr="000000"/>
                </a:solidFill>
              </a:rPr>
              <a:t>4</a:t>
            </a:fld>
            <a:endParaRPr lang="pt-BR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76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6020"/>
              </p:ext>
            </p:extLst>
          </p:nvPr>
        </p:nvGraphicFramePr>
        <p:xfrm>
          <a:off x="461554" y="2233423"/>
          <a:ext cx="8454849" cy="1524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0800"/>
                <a:gridCol w="3303154"/>
                <a:gridCol w="1639897"/>
                <a:gridCol w="920998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/>
                        <a:t>Ambiente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/>
                        <a:t>Usuário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/>
                        <a:t>Acesso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/>
                        <a:t>Quant.</a:t>
                      </a:r>
                    </a:p>
                  </a:txBody>
                  <a:tcPr marL="68580" marR="68580" marT="0" marB="0"/>
                </a:tc>
              </a:tr>
              <a:tr h="0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 smtClean="0"/>
                        <a:t>ÁREA DE EXTERNA </a:t>
                      </a:r>
                      <a:endParaRPr lang="pt-BR" sz="2000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 smtClean="0"/>
                        <a:t>Estacionamento </a:t>
                      </a:r>
                      <a:endParaRPr lang="pt-BR" sz="20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/>
                        <a:t>Comunidade, Família E Equipe Técnica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 smtClean="0"/>
                        <a:t>Semi-Restrito</a:t>
                      </a:r>
                      <a:endParaRPr lang="pt-BR" sz="20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 smtClean="0"/>
                        <a:t>-</a:t>
                      </a:r>
                      <a:endParaRPr lang="pt-BR" sz="2000" dirty="0"/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 smtClean="0"/>
                        <a:t>Praça </a:t>
                      </a:r>
                      <a:endParaRPr lang="pt-BR" sz="20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 smtClean="0"/>
                        <a:t>Comunidade </a:t>
                      </a:r>
                      <a:endParaRPr lang="pt-BR" sz="20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 smtClean="0"/>
                        <a:t>Livre </a:t>
                      </a:r>
                      <a:endParaRPr lang="pt-BR" sz="20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/>
                        <a:t>1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4295251" y="386146"/>
            <a:ext cx="4848749" cy="406269"/>
          </a:xfrm>
          <a:prstGeom prst="rect">
            <a:avLst/>
          </a:prstGeom>
        </p:spPr>
        <p:txBody>
          <a:bodyPr wrap="square" lIns="97539" tIns="48770" rIns="97539" bIns="48770">
            <a:spAutoFit/>
          </a:bodyPr>
          <a:lstStyle/>
          <a:p>
            <a:pPr algn="r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PROGRAMA DE NECESSIDADE 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 flipV="1">
            <a:off x="5041232" y="720091"/>
            <a:ext cx="4102768" cy="7232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374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2800350"/>
            <a:ext cx="9144000" cy="461665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 defTabSz="330523">
              <a:defRPr/>
            </a:pPr>
            <a:r>
              <a:rPr lang="pt-BR" altLang="pt-B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SETORIZAÇÃO</a:t>
            </a:r>
            <a:endParaRPr lang="pt-BR" altLang="pt-B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880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58" y="910281"/>
            <a:ext cx="5420677" cy="395952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6120780" y="319980"/>
            <a:ext cx="30232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330523">
              <a:defRPr/>
            </a:pPr>
            <a:r>
              <a:rPr lang="pt-BR" alt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SETORIZAÇÃO</a:t>
            </a:r>
            <a:endParaRPr lang="pt-BR" alt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 flipV="1">
            <a:off x="4883157" y="720091"/>
            <a:ext cx="4260843" cy="98056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186247" y="4802722"/>
            <a:ext cx="39591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600" dirty="0" smtClean="0">
              <a:solidFill>
                <a:srgbClr val="000000"/>
              </a:solidFill>
            </a:endParaRPr>
          </a:p>
          <a:p>
            <a:r>
              <a:rPr lang="pt-BR" sz="1400" dirty="0" smtClean="0"/>
              <a:t>Figura: Planta Baixa de Setorização</a:t>
            </a:r>
            <a:endParaRPr lang="pt-BR" sz="1400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42</a:t>
            </a:fld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5908365" y="1735694"/>
            <a:ext cx="308323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 smtClean="0">
                <a:solidFill>
                  <a:srgbClr val="000000"/>
                </a:solidFill>
              </a:rPr>
              <a:t>A configuração dos setores se dar a partir preocupação </a:t>
            </a:r>
            <a:r>
              <a:rPr lang="pt-BR" sz="2000" dirty="0">
                <a:solidFill>
                  <a:srgbClr val="000000"/>
                </a:solidFill>
              </a:rPr>
              <a:t>em criar uma setorização </a:t>
            </a:r>
            <a:r>
              <a:rPr lang="pt-BR" sz="2000" dirty="0" smtClean="0">
                <a:solidFill>
                  <a:srgbClr val="000000"/>
                </a:solidFill>
              </a:rPr>
              <a:t>visando a segurança do centro. </a:t>
            </a:r>
            <a:endParaRPr lang="pt-BR" sz="200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763" y="5330122"/>
            <a:ext cx="7037767" cy="13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2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 flipV="1">
            <a:off x="4259179" y="720091"/>
            <a:ext cx="4884821" cy="7232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637728" y="269195"/>
            <a:ext cx="2506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30523">
              <a:defRPr/>
            </a:pPr>
            <a:r>
              <a:rPr lang="pt-BR" altLang="pt-BR" sz="2800" b="1" dirty="0" smtClean="0"/>
              <a:t>SETORIZAÇÃO</a:t>
            </a:r>
            <a:endParaRPr lang="pt-BR" altLang="pt-BR" sz="2800" b="1" dirty="0"/>
          </a:p>
        </p:txBody>
      </p:sp>
      <p:sp>
        <p:nvSpPr>
          <p:cNvPr id="6" name="Retângulo 5"/>
          <p:cNvSpPr/>
          <p:nvPr/>
        </p:nvSpPr>
        <p:spPr>
          <a:xfrm>
            <a:off x="1834274" y="5011655"/>
            <a:ext cx="276483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600" dirty="0" smtClean="0">
              <a:solidFill>
                <a:srgbClr val="000000"/>
              </a:solidFill>
            </a:endParaRPr>
          </a:p>
          <a:p>
            <a:r>
              <a:rPr lang="pt-BR" sz="1400" dirty="0" smtClean="0"/>
              <a:t>Figura: Planta Baixa de Setorização</a:t>
            </a:r>
            <a:endParaRPr lang="pt-BR" sz="1400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43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76" y="1341732"/>
            <a:ext cx="5534029" cy="3946922"/>
          </a:xfrm>
          <a:prstGeom prst="rect">
            <a:avLst/>
          </a:prstGeom>
        </p:spPr>
      </p:pic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726396"/>
              </p:ext>
            </p:extLst>
          </p:nvPr>
        </p:nvGraphicFramePr>
        <p:xfrm>
          <a:off x="6235749" y="3315193"/>
          <a:ext cx="2908251" cy="260261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908251"/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/>
                        <a:t>1-Bloco de Saúde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/>
                        <a:t>2-Bloco Nutrição e Refeitório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/>
                        <a:t>3-Bloco Unidade Protetora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/>
                        <a:t>4-Quadra de Futebol Soquete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/>
                        <a:t>5-Bloco Educacional e administrativa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/>
                        <a:t>6-Bloco Área Técnica Administrativa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/>
                        <a:t>7-Piscina 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/>
                        <a:t>8-Quadra de Vôlei De Areia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/>
                        <a:t>9-Quadra Poliesportiva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/>
                        <a:t>10-Alojamentos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dirty="0"/>
                        <a:t>6-Bloco Área Técnica Administrativa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10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95" y="1395663"/>
            <a:ext cx="7824000" cy="44010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 flipV="1">
            <a:off x="3875965" y="720091"/>
            <a:ext cx="5268036" cy="7232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725840" y="22974"/>
            <a:ext cx="54181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pt-BR" sz="2400" b="1" dirty="0" smtClean="0">
              <a:solidFill>
                <a:srgbClr val="000000"/>
              </a:solidFill>
            </a:endParaRPr>
          </a:p>
          <a:p>
            <a:pPr algn="r"/>
            <a:r>
              <a:rPr lang="pt-BR" sz="2000" b="1" dirty="0" smtClean="0"/>
              <a:t>PERSPECTIVADA DA IMPLANTAÇÃO NO TERRENO</a:t>
            </a:r>
            <a:endParaRPr lang="pt-BR" sz="2000" b="1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814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183" y="3910552"/>
            <a:ext cx="3668345" cy="236993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663" y="3910552"/>
            <a:ext cx="3720632" cy="236993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r="15909"/>
          <a:stretch/>
        </p:blipFill>
        <p:spPr>
          <a:xfrm>
            <a:off x="723183" y="1179095"/>
            <a:ext cx="3668344" cy="223098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3663" y="1179095"/>
            <a:ext cx="3720632" cy="2230989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056021" y="386146"/>
            <a:ext cx="6087979" cy="714046"/>
          </a:xfrm>
          <a:prstGeom prst="rect">
            <a:avLst/>
          </a:prstGeom>
        </p:spPr>
        <p:txBody>
          <a:bodyPr wrap="square" lIns="97539" tIns="48770" rIns="97539" bIns="48770">
            <a:spAutoFit/>
          </a:bodyPr>
          <a:lstStyle/>
          <a:p>
            <a:pPr algn="r"/>
            <a:r>
              <a:rPr lang="pt-BR" sz="2000" b="1" dirty="0" smtClean="0">
                <a:cs typeface="Arial" panose="020B0604020202020204" pitchFamily="34" charset="0"/>
              </a:rPr>
              <a:t>VISTA DAS AREAS DE LAZER INTERNAÇÃO</a:t>
            </a:r>
            <a:endParaRPr lang="pt-BR" sz="2000" b="1" dirty="0" smtClean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/>
            <a:endParaRPr lang="pt-BR" sz="2000" b="1" dirty="0">
              <a:cs typeface="Arial" panose="020B0604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 flipV="1">
            <a:off x="4259179" y="720091"/>
            <a:ext cx="4884821" cy="7232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016758" y="3171888"/>
            <a:ext cx="34633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600" dirty="0" smtClean="0">
              <a:solidFill>
                <a:srgbClr val="000000"/>
              </a:solidFill>
            </a:endParaRPr>
          </a:p>
          <a:p>
            <a:r>
              <a:rPr lang="pt-BR" sz="1400" dirty="0" smtClean="0"/>
              <a:t>Figura: Perspectiva S/ Escala </a:t>
            </a:r>
            <a:r>
              <a:rPr lang="pt-BR" sz="1400" dirty="0" smtClean="0">
                <a:cs typeface="Arial" panose="020B0604020202020204" pitchFamily="34" charset="0"/>
              </a:rPr>
              <a:t>Piscina</a:t>
            </a:r>
            <a:endParaRPr lang="pt-BR" sz="1400" dirty="0"/>
          </a:p>
        </p:txBody>
      </p:sp>
      <p:sp>
        <p:nvSpPr>
          <p:cNvPr id="9" name="Retângulo 8"/>
          <p:cNvSpPr/>
          <p:nvPr/>
        </p:nvSpPr>
        <p:spPr>
          <a:xfrm>
            <a:off x="592600" y="6063660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sz="1600" dirty="0" smtClean="0">
              <a:solidFill>
                <a:srgbClr val="000000"/>
              </a:solidFill>
            </a:endParaRPr>
          </a:p>
          <a:p>
            <a:r>
              <a:rPr lang="pt-BR" sz="1400" dirty="0" smtClean="0"/>
              <a:t>Figura: Perspectiva S/ Escala </a:t>
            </a:r>
            <a:r>
              <a:rPr lang="pt-BR" sz="1400" dirty="0">
                <a:cs typeface="Arial" panose="020B0604020202020204" pitchFamily="34" charset="0"/>
              </a:rPr>
              <a:t> </a:t>
            </a:r>
            <a:r>
              <a:rPr lang="pt-BR" sz="1400" dirty="0" smtClean="0">
                <a:cs typeface="Arial" panose="020B0604020202020204" pitchFamily="34" charset="0"/>
              </a:rPr>
              <a:t>Quadra poliesportiva </a:t>
            </a:r>
            <a:endParaRPr lang="pt-BR" sz="1400" dirty="0"/>
          </a:p>
        </p:txBody>
      </p:sp>
      <p:sp>
        <p:nvSpPr>
          <p:cNvPr id="10" name="Retângulo 9"/>
          <p:cNvSpPr/>
          <p:nvPr/>
        </p:nvSpPr>
        <p:spPr>
          <a:xfrm>
            <a:off x="5164600" y="3133085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sz="1600" dirty="0" smtClean="0">
              <a:solidFill>
                <a:srgbClr val="000000"/>
              </a:solidFill>
            </a:endParaRPr>
          </a:p>
          <a:p>
            <a:r>
              <a:rPr lang="pt-BR" sz="1400" dirty="0" smtClean="0"/>
              <a:t>Figura: Perspectiva S/ Escala </a:t>
            </a:r>
            <a:r>
              <a:rPr lang="pt-BR" sz="1400" dirty="0">
                <a:cs typeface="Arial" panose="020B0604020202020204" pitchFamily="34" charset="0"/>
              </a:rPr>
              <a:t> </a:t>
            </a:r>
            <a:r>
              <a:rPr lang="pt-BR" sz="1400" dirty="0" smtClean="0">
                <a:cs typeface="Arial" panose="020B0604020202020204" pitchFamily="34" charset="0"/>
              </a:rPr>
              <a:t>Quadra</a:t>
            </a:r>
            <a:endParaRPr lang="pt-BR" sz="1400" dirty="0"/>
          </a:p>
        </p:txBody>
      </p:sp>
      <p:sp>
        <p:nvSpPr>
          <p:cNvPr id="11" name="Retângulo 10"/>
          <p:cNvSpPr/>
          <p:nvPr/>
        </p:nvSpPr>
        <p:spPr>
          <a:xfrm>
            <a:off x="4884703" y="6063660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sz="1600" dirty="0" smtClean="0">
              <a:solidFill>
                <a:srgbClr val="000000"/>
              </a:solidFill>
            </a:endParaRPr>
          </a:p>
          <a:p>
            <a:r>
              <a:rPr lang="pt-BR" sz="1400" dirty="0" smtClean="0"/>
              <a:t>Figura: Perspectiva S/ Escala </a:t>
            </a:r>
            <a:r>
              <a:rPr lang="pt-BR" sz="1400" dirty="0">
                <a:cs typeface="Arial" panose="020B0604020202020204" pitchFamily="34" charset="0"/>
              </a:rPr>
              <a:t> </a:t>
            </a:r>
            <a:r>
              <a:rPr lang="pt-BR" sz="1400" dirty="0" smtClean="0">
                <a:cs typeface="Arial" panose="020B0604020202020204" pitchFamily="34" charset="0"/>
              </a:rPr>
              <a:t>Quadra de Areia </a:t>
            </a:r>
            <a:endParaRPr lang="pt-BR" sz="1400" dirty="0"/>
          </a:p>
        </p:txBody>
      </p:sp>
      <p:sp>
        <p:nvSpPr>
          <p:cNvPr id="12" name="Espaço Reservado para Número de Slid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307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26" y="1254875"/>
            <a:ext cx="8128000" cy="4572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056021" y="386146"/>
            <a:ext cx="6087979" cy="344714"/>
          </a:xfrm>
          <a:prstGeom prst="rect">
            <a:avLst/>
          </a:prstGeom>
        </p:spPr>
        <p:txBody>
          <a:bodyPr wrap="square" lIns="97539" tIns="48770" rIns="97539" bIns="48770">
            <a:spAutoFit/>
          </a:bodyPr>
          <a:lstStyle/>
          <a:p>
            <a:pPr algn="r"/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VISTA UNIDADE DE INTERNÇÃO AREA PUBLICA 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 flipV="1">
            <a:off x="4259179" y="720091"/>
            <a:ext cx="4884821" cy="7232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886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64" y="1564106"/>
            <a:ext cx="7967579" cy="4601628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056021" y="386146"/>
            <a:ext cx="6087979" cy="344714"/>
          </a:xfrm>
          <a:prstGeom prst="rect">
            <a:avLst/>
          </a:prstGeom>
        </p:spPr>
        <p:txBody>
          <a:bodyPr wrap="square" lIns="97539" tIns="48770" rIns="97539" bIns="48770">
            <a:spAutoFit/>
          </a:bodyPr>
          <a:lstStyle/>
          <a:p>
            <a:pPr algn="r"/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VISTA UNIDADE DE ESTACIONAMENTO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 flipV="1">
            <a:off x="4259179" y="720091"/>
            <a:ext cx="4884821" cy="7232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799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4" y="1762627"/>
            <a:ext cx="8074525" cy="454192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056021" y="386146"/>
            <a:ext cx="6087979" cy="344714"/>
          </a:xfrm>
          <a:prstGeom prst="rect">
            <a:avLst/>
          </a:prstGeom>
        </p:spPr>
        <p:txBody>
          <a:bodyPr wrap="square" lIns="97539" tIns="48770" rIns="97539" bIns="48770">
            <a:spAutoFit/>
          </a:bodyPr>
          <a:lstStyle/>
          <a:p>
            <a:pPr algn="r"/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VISTA UNIDADE DE ESTACIONAMENTO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 flipV="1">
            <a:off x="4259179" y="720091"/>
            <a:ext cx="4884821" cy="7232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32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4" y="1564106"/>
            <a:ext cx="7824000" cy="4401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056021" y="386146"/>
            <a:ext cx="6087979" cy="344714"/>
          </a:xfrm>
          <a:prstGeom prst="rect">
            <a:avLst/>
          </a:prstGeom>
        </p:spPr>
        <p:txBody>
          <a:bodyPr wrap="square" lIns="97539" tIns="48770" rIns="97539" bIns="48770">
            <a:spAutoFit/>
          </a:bodyPr>
          <a:lstStyle/>
          <a:p>
            <a:pPr algn="r"/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VISTA DA UNIDADE DE INTERNAÇÃO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 flipV="1">
            <a:off x="4259179" y="720091"/>
            <a:ext cx="4884821" cy="7232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410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460310" y="569227"/>
            <a:ext cx="7683690" cy="8714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132764" y="215003"/>
            <a:ext cx="80112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r"/>
            <a:r>
              <a:rPr lang="pt-BR" b="1" dirty="0"/>
              <a:t>PERFIL DOS ADOLESCENTES QUE </a:t>
            </a:r>
            <a:r>
              <a:rPr lang="pt-BR" b="1" dirty="0" smtClean="0"/>
              <a:t>COMETEM </a:t>
            </a:r>
            <a:r>
              <a:rPr lang="pt-BR" b="1" dirty="0"/>
              <a:t>UM ATO INFRACIONAL NO </a:t>
            </a:r>
            <a:r>
              <a:rPr lang="pt-BR" b="1" dirty="0" smtClean="0"/>
              <a:t>BRASIL</a:t>
            </a:r>
            <a:endParaRPr lang="pt-BR" b="1" dirty="0"/>
          </a:p>
          <a:p>
            <a:pPr algn="r"/>
            <a:endParaRPr lang="pt-BR" altLang="pt-BR" sz="1400" b="1" dirty="0"/>
          </a:p>
        </p:txBody>
      </p:sp>
      <p:sp>
        <p:nvSpPr>
          <p:cNvPr id="6" name="Retângulo 5"/>
          <p:cNvSpPr/>
          <p:nvPr/>
        </p:nvSpPr>
        <p:spPr>
          <a:xfrm>
            <a:off x="202583" y="724040"/>
            <a:ext cx="480255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600" b="1" dirty="0"/>
              <a:t> </a:t>
            </a:r>
            <a:r>
              <a:rPr lang="pt-BR" sz="1600" b="1" dirty="0" smtClean="0"/>
              <a:t>	</a:t>
            </a:r>
            <a:r>
              <a:rPr lang="pt-BR" sz="1600" dirty="0" smtClean="0">
                <a:cs typeface="Arial" panose="020B0604020202020204" pitchFamily="34" charset="0"/>
              </a:rPr>
              <a:t>São </a:t>
            </a:r>
            <a:r>
              <a:rPr lang="pt-BR" sz="1600" dirty="0">
                <a:cs typeface="Arial" panose="020B0604020202020204" pitchFamily="34" charset="0"/>
              </a:rPr>
              <a:t>Adolescente de </a:t>
            </a:r>
            <a:r>
              <a:rPr lang="pt-BR" sz="1600" dirty="0" smtClean="0">
                <a:cs typeface="Arial" panose="020B0604020202020204" pitchFamily="34" charset="0"/>
              </a:rPr>
              <a:t>12 </a:t>
            </a:r>
            <a:r>
              <a:rPr lang="pt-BR" sz="1600" dirty="0">
                <a:cs typeface="Arial" panose="020B0604020202020204" pitchFamily="34" charset="0"/>
              </a:rPr>
              <a:t>a </a:t>
            </a:r>
            <a:r>
              <a:rPr lang="pt-BR" sz="1600" dirty="0" smtClean="0">
                <a:cs typeface="Arial" panose="020B0604020202020204" pitchFamily="34" charset="0"/>
              </a:rPr>
              <a:t>18 </a:t>
            </a:r>
            <a:r>
              <a:rPr lang="pt-BR" sz="1600" dirty="0">
                <a:cs typeface="Arial" panose="020B0604020202020204" pitchFamily="34" charset="0"/>
              </a:rPr>
              <a:t>anos com famílias desestruturadas, defasagem escolar e envolvidos com drogas que cometeram, principalmente, infrações contra o patrimônio público como furto e roubo. A maioria dos jovens é afrodescendente, que não frequentava a escola quando praticou o crime, era usuário de drogas e a família vivia com uma renda mensal de até dois salários mínimos, ou seja, são jovens cujos atos são, muitas vezes, reflexo da situação social em que vivem: </a:t>
            </a:r>
            <a:r>
              <a:rPr lang="pt-BR" sz="1600" dirty="0">
                <a:cs typeface="Arial" panose="020B0604020202020204" pitchFamily="34" charset="0"/>
              </a:rPr>
              <a:t> </a:t>
            </a:r>
            <a:r>
              <a:rPr lang="pt-BR" sz="16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pt-BR" sz="16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criminalidade entre os jovens está associada à aquisição de bens de consumo onde a infração se apresenta como uma forma de inserção, por meios </a:t>
            </a:r>
            <a:r>
              <a:rPr lang="pt-BR" sz="16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ilícitos.</a:t>
            </a:r>
            <a:endParaRPr lang="pt-BR" sz="1600" dirty="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pt-BR" sz="1600" dirty="0">
              <a:cs typeface="Arial" panose="020B0604020202020204" pitchFamily="34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5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810" y="1251214"/>
            <a:ext cx="3545481" cy="278447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474" y="4113515"/>
            <a:ext cx="3828188" cy="640880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202584" y="5453479"/>
            <a:ext cx="87590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6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	No </a:t>
            </a:r>
            <a:r>
              <a:rPr lang="pt-BR" sz="16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entanto, e preciso deixar claro que pobreza não e sinônimo de criminalidade ou de violência, mas quando o indivíduo se vê privado dos serviços básicos e das condições mínimas de vida se torna mais vulnerável a pratica de atos ilícitos. </a:t>
            </a:r>
            <a:endParaRPr lang="pt-BR" sz="1600" dirty="0"/>
          </a:p>
        </p:txBody>
      </p:sp>
      <p:sp>
        <p:nvSpPr>
          <p:cNvPr id="14" name="Retângulo 13"/>
          <p:cNvSpPr/>
          <p:nvPr/>
        </p:nvSpPr>
        <p:spPr>
          <a:xfrm>
            <a:off x="5027720" y="4832226"/>
            <a:ext cx="401365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15900" algn="just">
              <a:spcAft>
                <a:spcPts val="0"/>
              </a:spcAft>
            </a:pPr>
            <a:r>
              <a:rPr lang="pt-BR" sz="11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Gráfico : </a:t>
            </a:r>
            <a:r>
              <a:rPr lang="pt-BR" sz="1100" dirty="0">
                <a:solidFill>
                  <a:srgbClr val="000000"/>
                </a:solidFill>
                <a:ea typeface="Times New Roman" panose="02020603050405020304" pitchFamily="18" charset="0"/>
              </a:rPr>
              <a:t>Motivos de Internação Dados Brasil -  Panorama Nacional, A Execução das Medidas Socioeducativas de Internação Programa Justiça ao Jovem – 2012</a:t>
            </a:r>
            <a:endParaRPr lang="pt-BR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55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0" r="21146"/>
          <a:stretch/>
        </p:blipFill>
        <p:spPr>
          <a:xfrm>
            <a:off x="1507957" y="1064805"/>
            <a:ext cx="6160168" cy="528503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056021" y="386146"/>
            <a:ext cx="6087979" cy="344714"/>
          </a:xfrm>
          <a:prstGeom prst="rect">
            <a:avLst/>
          </a:prstGeom>
        </p:spPr>
        <p:txBody>
          <a:bodyPr wrap="square" lIns="97539" tIns="48770" rIns="97539" bIns="48770">
            <a:spAutoFit/>
          </a:bodyPr>
          <a:lstStyle/>
          <a:p>
            <a:pPr algn="r"/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VISTA DA UNIDADE DE INTERNAÇÃO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 flipV="1">
            <a:off x="4259179" y="720091"/>
            <a:ext cx="4884821" cy="7232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0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51</a:t>
            </a:fld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381000" y="1720840"/>
            <a:ext cx="8458200" cy="2814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dirty="0" smtClean="0">
                <a:solidFill>
                  <a:srgbClr val="000000"/>
                </a:solidFill>
              </a:rPr>
              <a:t>Para </a:t>
            </a:r>
            <a:r>
              <a:rPr lang="pt-BR" sz="2000" dirty="0">
                <a:solidFill>
                  <a:srgbClr val="000000"/>
                </a:solidFill>
              </a:rPr>
              <a:t>a revisão foram consultados livros, artigos, dissertações e teses, o Estatuto da Criança e do Adolescente (lei 8.069/90) e o projeto de lei Sistema Nacional de Atendimento Socioeducativo – SINASE, bem como </a:t>
            </a:r>
            <a:r>
              <a:rPr lang="pt-BR" sz="2000" i="1" dirty="0">
                <a:solidFill>
                  <a:srgbClr val="000000"/>
                </a:solidFill>
              </a:rPr>
              <a:t>sites </a:t>
            </a:r>
            <a:r>
              <a:rPr lang="pt-BR" sz="2000" dirty="0">
                <a:solidFill>
                  <a:srgbClr val="000000"/>
                </a:solidFill>
              </a:rPr>
              <a:t>governamentais, tais como o do Ministério da Justiça e da Secretaria de Direitos Humanos, bem como outros </a:t>
            </a:r>
            <a:r>
              <a:rPr lang="pt-BR" sz="2000" i="1" dirty="0">
                <a:solidFill>
                  <a:srgbClr val="000000"/>
                </a:solidFill>
              </a:rPr>
              <a:t>sites </a:t>
            </a:r>
            <a:r>
              <a:rPr lang="pt-BR" sz="2000" dirty="0">
                <a:solidFill>
                  <a:srgbClr val="000000"/>
                </a:solidFill>
              </a:rPr>
              <a:t>de organizações não governamentais (ONGs) que desenvolvem pesquisas relacionadas aos adolescentes privados de liberdade. </a:t>
            </a:r>
            <a:endParaRPr lang="pt-BR" sz="2000" dirty="0"/>
          </a:p>
        </p:txBody>
      </p:sp>
      <p:sp>
        <p:nvSpPr>
          <p:cNvPr id="4" name="Retângulo 3"/>
          <p:cNvSpPr/>
          <p:nvPr/>
        </p:nvSpPr>
        <p:spPr>
          <a:xfrm>
            <a:off x="5421277" y="443434"/>
            <a:ext cx="3417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rgbClr val="000000"/>
                </a:solidFill>
              </a:rPr>
              <a:t>REVISÃO BIBLIOGRÁFICA </a:t>
            </a:r>
            <a:endParaRPr lang="pt-BR" sz="2400" dirty="0">
              <a:solidFill>
                <a:srgbClr val="0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 flipV="1">
            <a:off x="4259179" y="953459"/>
            <a:ext cx="4884821" cy="7232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429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52</a:t>
            </a:fld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532807" y="1498409"/>
            <a:ext cx="785971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defRPr/>
            </a:pPr>
            <a:r>
              <a:rPr lang="pt-BR" sz="1680" dirty="0">
                <a:solidFill>
                  <a:schemeClr val="tx1"/>
                </a:solidFill>
                <a:ea typeface="Calibri" panose="020F0502020204030204" pitchFamily="34" charset="0"/>
              </a:rPr>
              <a:t>		Com base no que fora apresentado, que a arquitetura socioeducativa consiste em uma excelente alternativa para diminuição da violência no Brasil, principalmente por juntar os parâmetros arquitetônicos aliados a parâmetros de gestão pedagógica para a construção de edificações destinadas aos adolescentes em conflito com a lei. </a:t>
            </a:r>
            <a:r>
              <a:rPr lang="pt-BR" sz="1680" dirty="0">
                <a:solidFill>
                  <a:schemeClr val="tx1"/>
                </a:solidFill>
                <a:ea typeface="Calibri" panose="020F0502020204030204" pitchFamily="34" charset="0"/>
              </a:rPr>
              <a:t>Conclui-se ainda, que inúmeros projetos têm sido apresentados como alternativa para dar maior eficiência à atividade de ressocialização no </a:t>
            </a:r>
            <a:r>
              <a:rPr lang="pt-BR" sz="1680" dirty="0" smtClean="0">
                <a:solidFill>
                  <a:schemeClr val="tx1"/>
                </a:solidFill>
                <a:ea typeface="Calibri" panose="020F0502020204030204" pitchFamily="34" charset="0"/>
              </a:rPr>
              <a:t>Brasil, </a:t>
            </a:r>
            <a:r>
              <a:rPr lang="pt-BR" sz="1680" dirty="0">
                <a:solidFill>
                  <a:schemeClr val="tx1"/>
                </a:solidFill>
                <a:ea typeface="Calibri" panose="020F0502020204030204" pitchFamily="34" charset="0"/>
              </a:rPr>
              <a:t>a maioria deles têm enfrentado inúmeras dificuldades, como por exemplo, a superlotação da maioria das unidades e a limitação dos recursos orçamentários e administrativo, dentro da instituição. </a:t>
            </a:r>
            <a:r>
              <a:rPr lang="pt-BR" sz="1680" dirty="0">
                <a:solidFill>
                  <a:schemeClr val="tx1"/>
                </a:solidFill>
                <a:ea typeface="Calibri" panose="020F0502020204030204" pitchFamily="34" charset="0"/>
              </a:rPr>
              <a:t>São barreiras que acabam dificultando o desenvolvimento e a recuperação dos jovens, prejudicando a reinserção social.</a:t>
            </a:r>
          </a:p>
        </p:txBody>
      </p:sp>
      <p:sp>
        <p:nvSpPr>
          <p:cNvPr id="4" name="Retângulo 3"/>
          <p:cNvSpPr/>
          <p:nvPr/>
        </p:nvSpPr>
        <p:spPr>
          <a:xfrm>
            <a:off x="5421277" y="443434"/>
            <a:ext cx="37227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b="1" dirty="0" smtClean="0">
                <a:solidFill>
                  <a:srgbClr val="000000"/>
                </a:solidFill>
              </a:rPr>
              <a:t>CONSIDERAÇÕES FINAIS </a:t>
            </a:r>
            <a:endParaRPr lang="pt-BR" sz="2400" dirty="0">
              <a:solidFill>
                <a:srgbClr val="0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 flipV="1">
            <a:off x="4259179" y="953459"/>
            <a:ext cx="4884821" cy="7232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59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2983832"/>
            <a:ext cx="9144000" cy="92333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L="0" lvl="1" algn="ctr"/>
            <a:endParaRPr lang="pt-BR" b="1" dirty="0" smtClean="0"/>
          </a:p>
          <a:p>
            <a:pPr marL="0" lvl="1" algn="ctr"/>
            <a:r>
              <a:rPr lang="pt-BR" b="1" dirty="0"/>
              <a:t>SITUAÇÃO DOS CENTROS DE INTERNAÇÃO PARA JOVENS INFRATORES NO BRASIL</a:t>
            </a:r>
            <a:endParaRPr lang="pt-BR" sz="2000" dirty="0"/>
          </a:p>
          <a:p>
            <a:pPr marL="0" lvl="1" algn="ctr"/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293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405719" y="777923"/>
            <a:ext cx="7738282" cy="140186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-559558" y="463318"/>
            <a:ext cx="97035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r"/>
            <a:r>
              <a:rPr lang="pt-BR" b="1" dirty="0" smtClean="0"/>
              <a:t> SITUAÇÃO DOS CENTROS DE INTERNAÇÃO PARA JOVENS INFRATORES NO BRASIL</a:t>
            </a:r>
            <a:endParaRPr lang="pt-BR" sz="2000" dirty="0" smtClean="0"/>
          </a:p>
          <a:p>
            <a:pPr algn="ctr"/>
            <a:endParaRPr lang="pt-BR" altLang="pt-BR" b="1" dirty="0"/>
          </a:p>
        </p:txBody>
      </p:sp>
      <p:sp>
        <p:nvSpPr>
          <p:cNvPr id="6" name="Retângulo 5"/>
          <p:cNvSpPr/>
          <p:nvPr/>
        </p:nvSpPr>
        <p:spPr>
          <a:xfrm>
            <a:off x="529389" y="1088062"/>
            <a:ext cx="8261685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>
                <a:cs typeface="Arial" panose="020B0604020202020204" pitchFamily="34" charset="0"/>
              </a:rPr>
              <a:t>	Encontrasse </a:t>
            </a:r>
            <a:r>
              <a:rPr lang="pt-BR" dirty="0">
                <a:cs typeface="Arial" panose="020B0604020202020204" pitchFamily="34" charset="0"/>
              </a:rPr>
              <a:t>incapaz de executar a legislação da maneira adequada, como se prevê o estatuto da criança e do adolescente (ECA) e o (SINASE).Quando observadas as estruturas físicas das unidades, constatou-se que parte delas não possui em sua arquitetura espaços destinados à realização de atividades consideradas obrigatórias para a concretização dos direitos fundamentais assegurados pela legislação, tais como a saúde, a educação e o lazer</a:t>
            </a:r>
            <a:r>
              <a:rPr lang="pt-BR" dirty="0" smtClean="0"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>
                <a:cs typeface="Arial" panose="020B0604020202020204" pitchFamily="34" charset="0"/>
              </a:rPr>
              <a:t>São antigos presídios adaptados pra unidade de internação.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>
                <a:cs typeface="Arial" panose="020B0604020202020204" pitchFamily="34" charset="0"/>
              </a:rPr>
              <a:t>Superlotação tornando o local insalubre.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>
                <a:cs typeface="Arial" panose="020B0604020202020204" pitchFamily="34" charset="0"/>
              </a:rPr>
              <a:t>Quartos das unidades possuem características de celas, com pouca luminosidade  e ventilação, espaço reduzido.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>
                <a:cs typeface="Arial" panose="020B0604020202020204" pitchFamily="34" charset="0"/>
              </a:rPr>
              <a:t>Os fechamentos são em sua maioria feitos por grade,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>
                <a:cs typeface="Arial" panose="020B0604020202020204" pitchFamily="34" charset="0"/>
              </a:rPr>
              <a:t>Banheiros possuem pouca ou nenhuma privacidade </a:t>
            </a:r>
          </a:p>
          <a:p>
            <a:pPr algn="r">
              <a:lnSpc>
                <a:spcPct val="150000"/>
              </a:lnSpc>
            </a:pPr>
            <a:r>
              <a:rPr lang="pt-BR" sz="1400" dirty="0" smtClean="0">
                <a:cs typeface="Arial" panose="020B0604020202020204" pitchFamily="34" charset="0"/>
              </a:rPr>
              <a:t>( Relatório Um </a:t>
            </a:r>
            <a:r>
              <a:rPr lang="pt-BR" sz="1400" dirty="0">
                <a:cs typeface="Arial" panose="020B0604020202020204" pitchFamily="34" charset="0"/>
              </a:rPr>
              <a:t>olhar mais atento </a:t>
            </a:r>
            <a:r>
              <a:rPr lang="pt-BR" sz="1400" dirty="0" smtClean="0"/>
              <a:t>CNJ – Conselho Nacional de Justiça - </a:t>
            </a:r>
            <a:r>
              <a:rPr lang="pt-BR" sz="1400" dirty="0" smtClean="0">
                <a:cs typeface="Arial" panose="020B0604020202020204" pitchFamily="34" charset="0"/>
              </a:rPr>
              <a:t>2013</a:t>
            </a:r>
            <a:r>
              <a:rPr lang="pt-BR" sz="1400" dirty="0">
                <a:cs typeface="Arial" panose="020B0604020202020204" pitchFamily="34" charset="0"/>
              </a:rPr>
              <a:t>)</a:t>
            </a:r>
            <a:endParaRPr lang="pt-BR" sz="1400" dirty="0">
              <a:cs typeface="Arial" panose="020B0604020202020204" pitchFamily="34" charset="0"/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4266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2983832"/>
            <a:ext cx="9144000" cy="830997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L="0" lvl="1" algn="ctr"/>
            <a:endParaRPr lang="pt-BR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ctr"/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SISTEMAS NACIONAL DE ATENDIMENTO SOCIOEDUCATIVO – SINASE</a:t>
            </a:r>
            <a:endParaRPr lang="pt-B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alt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713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265528" y="632409"/>
            <a:ext cx="6885296" cy="11821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83850" y="352964"/>
            <a:ext cx="91508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r"/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SISTEMAS NACIONAL DE ATENDIMENTO SOCIOEDUCATIVO –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SINASE</a:t>
            </a:r>
            <a:endParaRPr lang="pt-B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56733" y="1569975"/>
            <a:ext cx="8205058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>
                <a:cs typeface="Arial" panose="020B0604020202020204" pitchFamily="34" charset="0"/>
              </a:rPr>
              <a:t>O SINASE foi originalmente instituído Lei nº 12.594, de 18 de janeiro de 2012. É um conjunto composto de diretrizes, códigos e critérios, de caráter jurídico, político, pedagógico, financeiro e administrativo, que envolve parâmetros para o atendimento socioeducativo, relacionados à estrutura física, lotação, gestão de pessoal, gestão </a:t>
            </a:r>
            <a:r>
              <a:rPr lang="pt-BR" dirty="0" smtClean="0">
                <a:cs typeface="Arial" panose="020B0604020202020204" pitchFamily="34" charset="0"/>
              </a:rPr>
              <a:t>pedagógica que são </a:t>
            </a:r>
            <a:r>
              <a:rPr lang="pt-BR" dirty="0"/>
              <a:t>Educação </a:t>
            </a:r>
            <a:r>
              <a:rPr lang="pt-BR" dirty="0" smtClean="0"/>
              <a:t>Básica, Profissionalização, Cultura</a:t>
            </a:r>
            <a:r>
              <a:rPr lang="pt-BR" dirty="0"/>
              <a:t>, Esporte e </a:t>
            </a:r>
            <a:r>
              <a:rPr lang="pt-BR" dirty="0" smtClean="0"/>
              <a:t>Lazer, Assistência </a:t>
            </a:r>
            <a:r>
              <a:rPr lang="pt-BR" dirty="0"/>
              <a:t>a </a:t>
            </a:r>
            <a:r>
              <a:rPr lang="pt-BR" dirty="0" smtClean="0"/>
              <a:t>Espiritualidade, Assistência </a:t>
            </a:r>
            <a:r>
              <a:rPr lang="pt-BR" dirty="0"/>
              <a:t>à </a:t>
            </a:r>
            <a:r>
              <a:rPr lang="pt-BR" dirty="0" smtClean="0"/>
              <a:t>Saúde, Segurança, Atendimento </a:t>
            </a:r>
            <a:r>
              <a:rPr lang="pt-BR" dirty="0"/>
              <a:t>às </a:t>
            </a:r>
            <a:r>
              <a:rPr lang="pt-BR" dirty="0" smtClean="0"/>
              <a:t>Famílias. E </a:t>
            </a:r>
            <a:r>
              <a:rPr lang="pt-BR" dirty="0" smtClean="0">
                <a:cs typeface="Arial" panose="020B0604020202020204" pitchFamily="34" charset="0"/>
              </a:rPr>
              <a:t>oferta </a:t>
            </a:r>
            <a:r>
              <a:rPr lang="pt-BR" dirty="0" smtClean="0">
                <a:cs typeface="Arial" panose="020B0604020202020204" pitchFamily="34" charset="0"/>
              </a:rPr>
              <a:t>de serviços desde o processo de apuração do ato infracional até a execução de medida socioeducativa.  Foi o primeiro documento a falar em Arquitetura </a:t>
            </a:r>
            <a:r>
              <a:rPr lang="pt-BR" dirty="0" smtClean="0">
                <a:cs typeface="Arial" panose="020B0604020202020204" pitchFamily="34" charset="0"/>
              </a:rPr>
              <a:t>Socioeducativa com Parâmetros Pedagógico.</a:t>
            </a:r>
            <a:endParaRPr lang="pt-BR" dirty="0">
              <a:cs typeface="Arial" panose="020B0604020202020204" pitchFamily="34" charset="0"/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8C55-C9E0-447C-9976-5B1B852CC54C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432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3462</TotalTime>
  <Words>1958</Words>
  <Application>Microsoft Office PowerPoint</Application>
  <PresentationFormat>Apresentação na tela (4:3)</PresentationFormat>
  <Paragraphs>486</Paragraphs>
  <Slides>52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52</vt:i4>
      </vt:variant>
    </vt:vector>
  </HeadingPairs>
  <TitlesOfParts>
    <vt:vector size="59" baseType="lpstr">
      <vt:lpstr>Arial</vt:lpstr>
      <vt:lpstr>Arial Narrow</vt:lpstr>
      <vt:lpstr>Calibri</vt:lpstr>
      <vt:lpstr>Calibri Light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Synetpc</dc:creator>
  <cp:lastModifiedBy>Synetpc</cp:lastModifiedBy>
  <cp:revision>195</cp:revision>
  <dcterms:created xsi:type="dcterms:W3CDTF">2015-01-28T12:31:19Z</dcterms:created>
  <dcterms:modified xsi:type="dcterms:W3CDTF">2015-03-05T03:09:51Z</dcterms:modified>
</cp:coreProperties>
</file>